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CB11A7-4CE2-4275-A7C4-06DDB74523A7}">
  <a:tblStyle styleId="{42CB11A7-4CE2-4275-A7C4-06DDB74523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5f5d48f0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5f5d48f0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5f5d48f0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5f5d48f0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5f5d48f0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5f5d48f0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e5f5d48f0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e5f5d48f0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5f5d48f0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5f5d48f0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912aa966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e912aa966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912aa966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912aa966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5f5d48f0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5f5d48f0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5f5d48f0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5f5d48f0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912aa966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912aa966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e5f5d48f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e5f5d48f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912aa966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912aa966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912aa966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912aa966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bb731763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ebb73176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bb731763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ebb731763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912aa966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912aa96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912aa9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912aa9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912aa966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912aa966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912aa966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e912aa966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912aa966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912aa966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912a2fe4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912a2fe4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5f5d48f0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5f5d48f0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912aa966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e912aa966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912aa966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912aa966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912aa966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e912aa966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912aa966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e912aa966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912aa966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e912aa966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912aa966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912aa966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bb73176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ebb73176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912aa966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e912aa966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912a2fe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e912a2fe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ec047806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ec047806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e912aa966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e912aa966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912a2fe4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912a2fe4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912aa966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e912aa966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912a2fe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912a2fe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912a2fe4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912a2fe4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e912a2fe4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e912a2fe4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912aa966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912aa966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912a2fe4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e912a2fe4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ec0478064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ec0478064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912a2fe4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e912a2fe4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5f5d48f0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e5f5d48f0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e5f5d48f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e5f5d48f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5f5d48f0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e5f5d48f0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e5f5d48f0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e5f5d48f0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912aa966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912aa966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8.png"/><Relationship Id="rId8"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48.png"/><Relationship Id="rId5"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47.png"/><Relationship Id="rId5"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44.png"/><Relationship Id="rId7" Type="http://schemas.openxmlformats.org/officeDocument/2006/relationships/image" Target="../media/image41.png"/><Relationship Id="rId8"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6.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863325" y="96725"/>
            <a:ext cx="4950049" cy="4950049"/>
          </a:xfrm>
          <a:prstGeom prst="rect">
            <a:avLst/>
          </a:prstGeom>
          <a:noFill/>
          <a:ln>
            <a:noFill/>
          </a:ln>
        </p:spPr>
      </p:pic>
      <p:sp>
        <p:nvSpPr>
          <p:cNvPr id="55" name="Google Shape;55;p13"/>
          <p:cNvSpPr txBox="1"/>
          <p:nvPr>
            <p:ph idx="1" type="subTitle"/>
          </p:nvPr>
        </p:nvSpPr>
        <p:spPr>
          <a:xfrm>
            <a:off x="179100" y="4445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1800">
                <a:solidFill>
                  <a:schemeClr val="lt1"/>
                </a:solidFill>
              </a:rPr>
              <a:t>Gerald Tesauro | IBM Research</a:t>
            </a:r>
            <a:endParaRPr b="1"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t>Hyper-Q Learning Algorithm</a:t>
            </a:r>
            <a:endParaRPr b="1"/>
          </a:p>
          <a:p>
            <a:pPr indent="0" lvl="0" marL="0" rtl="0" algn="l">
              <a:spcBef>
                <a:spcPts val="0"/>
              </a:spcBef>
              <a:spcAft>
                <a:spcPts val="0"/>
              </a:spcAft>
              <a:buNone/>
            </a:pPr>
            <a:r>
              <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en-GB" sz="1100">
                <a:solidFill>
                  <a:schemeClr val="dk1"/>
                </a:solidFill>
              </a:rPr>
              <a:t>ΔQ(s, y, x)</a:t>
            </a:r>
            <a:r>
              <a:rPr lang="en-GB" sz="1100">
                <a:solidFill>
                  <a:schemeClr val="dk1"/>
                </a:solidFill>
              </a:rPr>
              <a:t>: Represents the change in the estimated Q-value for a given state s, opponent strategy y, and agent's strategy x.</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α(t)</a:t>
            </a:r>
            <a:r>
              <a:rPr lang="en-GB" sz="1100">
                <a:solidFill>
                  <a:schemeClr val="dk1"/>
                </a:solidFill>
              </a:rPr>
              <a:t>: The learning rate at time t. This is a factor that determines how much new information affects the existing Q-value. Typically, it decreases over time as the agent learns more about the environment.</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r</a:t>
            </a:r>
            <a:r>
              <a:rPr lang="en-GB" sz="1100">
                <a:solidFill>
                  <a:schemeClr val="dk1"/>
                </a:solidFill>
              </a:rPr>
              <a:t>: The reward received after taking an action based on strategy x in state s and given the strategy y of the opponent.</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γ</a:t>
            </a:r>
            <a:r>
              <a:rPr lang="en-GB" sz="1100">
                <a:solidFill>
                  <a:schemeClr val="dk1"/>
                </a:solidFill>
              </a:rPr>
              <a:t> (gamma): The discount factor. This value dictates the importance of future rewards. A value close to 0 makes the agent short-sighted by considering only immediate rewards, while a value close to 1 makes it far-sighted by considering long-term rewards more significantly.</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Max x’ Q(s', y', x')</a:t>
            </a:r>
            <a:r>
              <a:rPr lang="en-GB" sz="1100">
                <a:solidFill>
                  <a:schemeClr val="dk1"/>
                </a:solidFill>
              </a:rPr>
              <a:t>: The maximum Q-value achievable for the next state s′, considering the potential future opponent strategy y′ and all possible strategies x′ the agent might take. This term is crucial for planning by estimating the future benefit of the best possible decision made in the next state.</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Q(s, y, x)</a:t>
            </a:r>
            <a:r>
              <a:rPr lang="en-GB" sz="1100">
                <a:solidFill>
                  <a:schemeClr val="dk1"/>
                </a:solidFill>
              </a:rPr>
              <a:t>: The current Q-value for the state s with the opponent's strategy y and the agent's strategy x. This value estimates the expected long-term reward for taking action x in state sss while the opponent uses strategy y.</a:t>
            </a:r>
            <a:endParaRPr sz="1100">
              <a:solidFill>
                <a:schemeClr val="dk1"/>
              </a:solidFill>
            </a:endParaRPr>
          </a:p>
          <a:p>
            <a:pPr indent="0" lvl="0" marL="0" rtl="0" algn="l">
              <a:spcBef>
                <a:spcPts val="1200"/>
              </a:spcBef>
              <a:spcAft>
                <a:spcPts val="1200"/>
              </a:spcAft>
              <a:buNone/>
            </a:pPr>
            <a:r>
              <a:t/>
            </a:r>
            <a:endParaRPr/>
          </a:p>
        </p:txBody>
      </p:sp>
      <p:pic>
        <p:nvPicPr>
          <p:cNvPr id="115" name="Google Shape;115;p22"/>
          <p:cNvPicPr preferRelativeResize="0"/>
          <p:nvPr/>
        </p:nvPicPr>
        <p:blipFill>
          <a:blip r:embed="rId3">
            <a:alphaModFix/>
          </a:blip>
          <a:stretch>
            <a:fillRect/>
          </a:stretch>
        </p:blipFill>
        <p:spPr>
          <a:xfrm>
            <a:off x="1367400" y="4164663"/>
            <a:ext cx="6858000" cy="63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Function Approximation</a:t>
            </a:r>
            <a:endParaRPr b="1"/>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None/>
            </a:pPr>
            <a:r>
              <a:rPr lang="en-GB" sz="2000">
                <a:solidFill>
                  <a:schemeClr val="dk1"/>
                </a:solidFill>
              </a:rPr>
              <a:t>Due to the continuous nature of mixed strategies in Hyper-Q, it is impractical or </a:t>
            </a:r>
            <a:r>
              <a:rPr b="1" lang="en-GB" sz="2000">
                <a:solidFill>
                  <a:schemeClr val="dk1"/>
                </a:solidFill>
              </a:rPr>
              <a:t>impossible to maintain a table of all possible state-action pairs</a:t>
            </a:r>
            <a:r>
              <a:rPr lang="en-GB" sz="2000">
                <a:solidFill>
                  <a:schemeClr val="dk1"/>
                </a:solidFill>
              </a:rPr>
              <a:t> (as done in traditional Q-learning with a Q-table). Hence, function approximation methods are used to estimate the Q-values.</a:t>
            </a:r>
            <a:endParaRPr sz="2000">
              <a:solidFill>
                <a:schemeClr val="dk1"/>
              </a:solidFill>
            </a:endParaRPr>
          </a:p>
          <a:p>
            <a:pPr indent="0" lvl="0" marL="0" marR="0" rtl="0" algn="l">
              <a:lnSpc>
                <a:spcPct val="115000"/>
              </a:lnSpc>
              <a:spcBef>
                <a:spcPts val="1200"/>
              </a:spcBef>
              <a:spcAft>
                <a:spcPts val="0"/>
              </a:spcAft>
              <a:buNone/>
            </a:pPr>
            <a:r>
              <a:rPr b="1" lang="en-GB" sz="2000">
                <a:solidFill>
                  <a:schemeClr val="dk1"/>
                </a:solidFill>
              </a:rPr>
              <a:t>Function Approximation</a:t>
            </a:r>
            <a:r>
              <a:rPr lang="en-GB" sz="2000">
                <a:solidFill>
                  <a:schemeClr val="dk1"/>
                </a:solidFill>
              </a:rPr>
              <a:t>: Techniques such as neural networks, linear regression, or other forms of machine learning models that predict Q-values based on input features (states and actions) without explicitly storing values for every state-action pair.</a:t>
            </a:r>
            <a:endParaRPr sz="1100">
              <a:solidFill>
                <a:schemeClr val="dk1"/>
              </a:solidFill>
            </a:endParaRPr>
          </a:p>
          <a:p>
            <a:pPr indent="0" lvl="0" marL="0" rtl="0" algn="l">
              <a:spcBef>
                <a:spcPts val="1200"/>
              </a:spcBef>
              <a:spcAft>
                <a:spcPts val="1200"/>
              </a:spcAft>
              <a:buNone/>
            </a:pPr>
            <a:r>
              <a:t/>
            </a:r>
            <a:endParaRPr b="1"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Challenges with Convergence</a:t>
            </a:r>
            <a:endParaRPr b="1"/>
          </a:p>
        </p:txBody>
      </p:sp>
      <p:sp>
        <p:nvSpPr>
          <p:cNvPr id="127" name="Google Shape;127;p24"/>
          <p:cNvSpPr txBox="1"/>
          <p:nvPr>
            <p:ph idx="1" type="body"/>
          </p:nvPr>
        </p:nvSpPr>
        <p:spPr>
          <a:xfrm>
            <a:off x="311700" y="1120950"/>
            <a:ext cx="8520600" cy="3416400"/>
          </a:xfrm>
          <a:prstGeom prst="rect">
            <a:avLst/>
          </a:prstGeom>
        </p:spPr>
        <p:txBody>
          <a:bodyPr anchorCtr="0" anchor="t" bIns="91425" lIns="91425" spcFirstLastPara="1" rIns="91425" wrap="square" tIns="91425">
            <a:normAutofit fontScale="92500" lnSpcReduction="20000"/>
          </a:bodyPr>
          <a:lstStyle/>
          <a:p>
            <a:pPr indent="0" lvl="0" marL="0" marR="0" rtl="0" algn="l">
              <a:lnSpc>
                <a:spcPct val="115000"/>
              </a:lnSpc>
              <a:spcBef>
                <a:spcPts val="0"/>
              </a:spcBef>
              <a:spcAft>
                <a:spcPts val="0"/>
              </a:spcAft>
              <a:buNone/>
            </a:pPr>
            <a:r>
              <a:rPr lang="en-GB" sz="2000">
                <a:solidFill>
                  <a:schemeClr val="dk1"/>
                </a:solidFill>
              </a:rPr>
              <a:t>Establishing convergence—that is, ensuring that the learning process leads to a stable solution where the Q-values do not change significantly with further training—becomes more challenging with function approximation.</a:t>
            </a:r>
            <a:endParaRPr sz="2000">
              <a:solidFill>
                <a:schemeClr val="dk1"/>
              </a:solidFill>
            </a:endParaRPr>
          </a:p>
          <a:p>
            <a:pPr indent="0" lvl="0" marL="0" marR="0" rtl="0" algn="l">
              <a:lnSpc>
                <a:spcPct val="115000"/>
              </a:lnSpc>
              <a:spcBef>
                <a:spcPts val="1200"/>
              </a:spcBef>
              <a:spcAft>
                <a:spcPts val="0"/>
              </a:spcAft>
              <a:buNone/>
            </a:pPr>
            <a:r>
              <a:rPr lang="en-GB" sz="2000">
                <a:solidFill>
                  <a:schemeClr val="dk1"/>
                </a:solidFill>
              </a:rPr>
              <a:t>Traditional Q-learning with a discrete Q-table can systematically explore and update every state-action pair, eventually converging to the optimal Q-values as guaranteed by the theory under certain conditions.</a:t>
            </a:r>
            <a:endParaRPr sz="2000">
              <a:solidFill>
                <a:schemeClr val="dk1"/>
              </a:solidFill>
            </a:endParaRPr>
          </a:p>
          <a:p>
            <a:pPr indent="0" lvl="0" marL="0" marR="0" rtl="0" algn="l">
              <a:lnSpc>
                <a:spcPct val="115000"/>
              </a:lnSpc>
              <a:spcBef>
                <a:spcPts val="1200"/>
              </a:spcBef>
              <a:spcAft>
                <a:spcPts val="0"/>
              </a:spcAft>
              <a:buNone/>
            </a:pPr>
            <a:r>
              <a:rPr lang="en-GB" sz="2000">
                <a:solidFill>
                  <a:schemeClr val="dk1"/>
                </a:solidFill>
              </a:rPr>
              <a:t>When function approximation is used, the updates may affect Q-values for a broad set of state-action pairs due to the generalized nature of the approximation, leading to potential stability and convergence issues.</a:t>
            </a:r>
            <a:endParaRPr sz="2000">
              <a:solidFill>
                <a:schemeClr val="dk1"/>
              </a:solidFill>
            </a:endParaRPr>
          </a:p>
          <a:p>
            <a:pPr indent="0" lvl="0" marL="0" marR="0" rtl="0" algn="l">
              <a:lnSpc>
                <a:spcPct val="115000"/>
              </a:lnSpc>
              <a:spcBef>
                <a:spcPts val="1200"/>
              </a:spcBef>
              <a:spcAft>
                <a:spcPts val="1200"/>
              </a:spcAft>
              <a:buNone/>
            </a:pPr>
            <a:r>
              <a:t/>
            </a:r>
            <a:endParaRPr sz="2000">
              <a:solidFill>
                <a:schemeClr val="dk1"/>
              </a:solidFill>
            </a:endParaRPr>
          </a:p>
        </p:txBody>
      </p:sp>
      <p:pic>
        <p:nvPicPr>
          <p:cNvPr id="128" name="Google Shape;128;p24"/>
          <p:cNvPicPr preferRelativeResize="0"/>
          <p:nvPr/>
        </p:nvPicPr>
        <p:blipFill>
          <a:blip r:embed="rId3">
            <a:alphaModFix/>
          </a:blip>
          <a:stretch>
            <a:fillRect/>
          </a:stretch>
        </p:blipFill>
        <p:spPr>
          <a:xfrm>
            <a:off x="7678025" y="3677525"/>
            <a:ext cx="1465974" cy="1465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en-GB" sz="2000"/>
              <a:t>Loss of Markov Property with Finite Discretization</a:t>
            </a:r>
            <a:endParaRPr sz="3700"/>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marR="0" rtl="0" algn="l">
              <a:lnSpc>
                <a:spcPct val="115000"/>
              </a:lnSpc>
              <a:spcBef>
                <a:spcPts val="0"/>
              </a:spcBef>
              <a:spcAft>
                <a:spcPts val="0"/>
              </a:spcAft>
              <a:buNone/>
            </a:pPr>
            <a:r>
              <a:rPr b="1" lang="en-GB" sz="2000">
                <a:solidFill>
                  <a:schemeClr val="dk1"/>
                </a:solidFill>
              </a:rPr>
              <a:t>Finite Discretization</a:t>
            </a:r>
            <a:r>
              <a:rPr lang="en-GB" sz="2000">
                <a:solidFill>
                  <a:schemeClr val="dk1"/>
                </a:solidFill>
              </a:rPr>
              <a:t>: To manage continuous spaces in practical applications, these spaces are often discretized into a finite set of states or actions. This approach simplifies the problem but can introduce approximation errors.</a:t>
            </a:r>
            <a:endParaRPr sz="2000">
              <a:solidFill>
                <a:schemeClr val="dk1"/>
              </a:solidFill>
            </a:endParaRPr>
          </a:p>
          <a:p>
            <a:pPr indent="0" lvl="0" marL="0" marR="0" rtl="0" algn="l">
              <a:lnSpc>
                <a:spcPct val="115000"/>
              </a:lnSpc>
              <a:spcBef>
                <a:spcPts val="1200"/>
              </a:spcBef>
              <a:spcAft>
                <a:spcPts val="0"/>
              </a:spcAft>
              <a:buNone/>
            </a:pPr>
            <a:r>
              <a:rPr b="1" lang="en-GB" sz="2000">
                <a:solidFill>
                  <a:schemeClr val="dk1"/>
                </a:solidFill>
              </a:rPr>
              <a:t>Markov Property</a:t>
            </a:r>
            <a:r>
              <a:rPr lang="en-GB" sz="2000">
                <a:solidFill>
                  <a:schemeClr val="dk1"/>
                </a:solidFill>
              </a:rPr>
              <a:t>: A key property of Markov Decision Processes (MDPs) where the future state depends only on the current state and action, not on the sequence of events that preceded it.</a:t>
            </a:r>
            <a:endParaRPr sz="2000">
              <a:solidFill>
                <a:schemeClr val="dk1"/>
              </a:solidFill>
            </a:endParaRPr>
          </a:p>
          <a:p>
            <a:pPr indent="0" lvl="0" marL="0" marR="0" rtl="0" algn="l">
              <a:lnSpc>
                <a:spcPct val="115000"/>
              </a:lnSpc>
              <a:spcBef>
                <a:spcPts val="1200"/>
              </a:spcBef>
              <a:spcAft>
                <a:spcPts val="0"/>
              </a:spcAft>
              <a:buNone/>
            </a:pPr>
            <a:r>
              <a:rPr lang="en-GB" sz="2000">
                <a:solidFill>
                  <a:schemeClr val="dk1"/>
                </a:solidFill>
              </a:rPr>
              <a:t>When you discretize a continuous space, the precision of capturing the true dynamics of the environment can be lost. This loss can mean that the transition between states no longer strictly adheres to the Markov property, potentially making the environment partially observable or introducing dependencies on past states, which complicates the learning process and further challenges convergence.</a:t>
            </a:r>
            <a:endParaRPr sz="2000">
              <a:solidFill>
                <a:schemeClr val="dk1"/>
              </a:solidFill>
            </a:endParaRPr>
          </a:p>
          <a:p>
            <a:pPr indent="0" lvl="0" marL="0" marR="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GB" sz="2000">
                <a:solidFill>
                  <a:schemeClr val="dk1"/>
                </a:solidFill>
              </a:rPr>
              <a:t>These complexities highlight why advanced techniques like Hyper-Q need robust and carefully designed function approximation methods to effectively learn optimal strategies in environments characterized by continuous actions and strategic interactions among multiple agents.</a:t>
            </a:r>
            <a:endParaRPr sz="2000">
              <a:solidFill>
                <a:schemeClr val="dk1"/>
              </a:solidFill>
            </a:endParaRPr>
          </a:p>
          <a:p>
            <a:pPr indent="0" lvl="0" marL="0" marR="0" rtl="0" algn="l">
              <a:lnSpc>
                <a:spcPct val="115000"/>
              </a:lnSpc>
              <a:spcBef>
                <a:spcPts val="1200"/>
              </a:spcBef>
              <a:spcAft>
                <a:spcPts val="0"/>
              </a:spcAft>
              <a:buNone/>
            </a:pPr>
            <a:r>
              <a:rPr b="1" lang="en-GB" sz="2000">
                <a:solidFill>
                  <a:schemeClr val="dk1"/>
                </a:solidFill>
              </a:rPr>
              <a:t>This paper employs a simple uniform grid discretization of the mixed strategies of the Hyper-Q agent and its opponents. No attempt will be made to prove convergence under this scheme.</a:t>
            </a:r>
            <a:endParaRPr b="1"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GB"/>
              <a:t>Uniform Grid Discretization Example</a:t>
            </a:r>
            <a:endParaRPr b="1"/>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700">
                <a:solidFill>
                  <a:schemeClr val="dk1"/>
                </a:solidFill>
              </a:rPr>
              <a:t>Continuous Strategy Space</a:t>
            </a:r>
            <a:endParaRPr b="1" sz="1700">
              <a:solidFill>
                <a:schemeClr val="dk1"/>
              </a:solidFill>
            </a:endParaRPr>
          </a:p>
          <a:p>
            <a:pPr indent="0" lvl="0" marL="0" rtl="0" algn="l">
              <a:spcBef>
                <a:spcPts val="1200"/>
              </a:spcBef>
              <a:spcAft>
                <a:spcPts val="0"/>
              </a:spcAft>
              <a:buClr>
                <a:schemeClr val="dk1"/>
              </a:buClr>
              <a:buSzPts val="1100"/>
              <a:buFont typeface="Arial"/>
              <a:buNone/>
            </a:pPr>
            <a:r>
              <a:rPr lang="en-GB" sz="1700">
                <a:solidFill>
                  <a:schemeClr val="dk1"/>
                </a:solidFill>
              </a:rPr>
              <a:t>In the continuous version of the game:</a:t>
            </a:r>
            <a:endParaRPr sz="1700">
              <a:solidFill>
                <a:schemeClr val="dk1"/>
              </a:solidFill>
            </a:endParaRPr>
          </a:p>
          <a:p>
            <a:pPr indent="-336550" lvl="0" marL="457200" rtl="0" algn="l">
              <a:spcBef>
                <a:spcPts val="1200"/>
              </a:spcBef>
              <a:spcAft>
                <a:spcPts val="0"/>
              </a:spcAft>
              <a:buClr>
                <a:schemeClr val="dk1"/>
              </a:buClr>
              <a:buSzPts val="1700"/>
              <a:buChar char="●"/>
            </a:pPr>
            <a:r>
              <a:rPr lang="en-GB" sz="1700">
                <a:solidFill>
                  <a:schemeClr val="dk1"/>
                </a:solidFill>
              </a:rPr>
              <a:t>Each player can choose to bet any amount from $0 to $100, potentially with any number of decimal places (e.g., $23.47, $50.01, etc.).</a:t>
            </a:r>
            <a:endParaRPr sz="1700">
              <a:solidFill>
                <a:schemeClr val="dk1"/>
              </a:solidFill>
            </a:endParaRPr>
          </a:p>
          <a:p>
            <a:pPr indent="0" lvl="0" marL="0" rtl="0" algn="l">
              <a:spcBef>
                <a:spcPts val="1200"/>
              </a:spcBef>
              <a:spcAft>
                <a:spcPts val="0"/>
              </a:spcAft>
              <a:buClr>
                <a:schemeClr val="dk1"/>
              </a:buClr>
              <a:buSzPts val="1100"/>
              <a:buFont typeface="Arial"/>
              <a:buNone/>
            </a:pPr>
            <a:r>
              <a:rPr b="1" lang="en-GB" sz="1700">
                <a:solidFill>
                  <a:schemeClr val="dk1"/>
                </a:solidFill>
              </a:rPr>
              <a:t>Applying Simple Uniform Grid Discretization</a:t>
            </a:r>
            <a:endParaRPr b="1" sz="1700">
              <a:solidFill>
                <a:schemeClr val="dk1"/>
              </a:solidFill>
            </a:endParaRPr>
          </a:p>
          <a:p>
            <a:pPr indent="0" lvl="0" marL="0" rtl="0" algn="l">
              <a:spcBef>
                <a:spcPts val="1200"/>
              </a:spcBef>
              <a:spcAft>
                <a:spcPts val="0"/>
              </a:spcAft>
              <a:buClr>
                <a:schemeClr val="dk1"/>
              </a:buClr>
              <a:buSzPts val="1100"/>
              <a:buFont typeface="Arial"/>
              <a:buNone/>
            </a:pPr>
            <a:r>
              <a:rPr lang="en-GB" sz="1700">
                <a:solidFill>
                  <a:schemeClr val="dk1"/>
                </a:solidFill>
              </a:rPr>
              <a:t>To simplify the learning and decision-making process using Hyper-Q learning:</a:t>
            </a:r>
            <a:endParaRPr sz="1700">
              <a:solidFill>
                <a:schemeClr val="dk1"/>
              </a:solidFill>
            </a:endParaRPr>
          </a:p>
          <a:p>
            <a:pPr indent="-336550" lvl="0" marL="457200" rtl="0" algn="l">
              <a:spcBef>
                <a:spcPts val="1200"/>
              </a:spcBef>
              <a:spcAft>
                <a:spcPts val="0"/>
              </a:spcAft>
              <a:buClr>
                <a:schemeClr val="dk1"/>
              </a:buClr>
              <a:buSzPts val="1700"/>
              <a:buChar char="●"/>
            </a:pPr>
            <a:r>
              <a:rPr lang="en-GB" sz="1700">
                <a:solidFill>
                  <a:schemeClr val="dk1"/>
                </a:solidFill>
              </a:rPr>
              <a:t>We discretize the betting range into 10 uniform intervals, each representing a bet of $10 increments. The possible bets now become $0, $10, $20, ..., $100.</a:t>
            </a:r>
            <a:endParaRPr sz="1700">
              <a:solidFill>
                <a:schemeClr val="dk1"/>
              </a:solidFill>
            </a:endParaRPr>
          </a:p>
          <a:p>
            <a:pPr indent="0" lvl="0" marL="0" rtl="0" algn="l">
              <a:spcBef>
                <a:spcPts val="1200"/>
              </a:spcBef>
              <a:spcAft>
                <a:spcPts val="1200"/>
              </a:spcAft>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Opponent Strategy Dynamics in Hyper-Q Learning</a:t>
            </a:r>
            <a:endParaRPr b="1"/>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marR="0" rtl="0" algn="l">
              <a:lnSpc>
                <a:spcPct val="100000"/>
              </a:lnSpc>
              <a:spcBef>
                <a:spcPts val="0"/>
              </a:spcBef>
              <a:spcAft>
                <a:spcPts val="0"/>
              </a:spcAft>
              <a:buNone/>
            </a:pPr>
            <a:r>
              <a:rPr b="1" lang="en-GB" sz="1483">
                <a:solidFill>
                  <a:schemeClr val="dk1"/>
                </a:solidFill>
              </a:rPr>
              <a:t>Opponent strategies in stochastic games can follow various dynamical rules, impacting the convergence of Hyper-Q learning.</a:t>
            </a:r>
            <a:endParaRPr b="1" sz="1483">
              <a:solidFill>
                <a:schemeClr val="dk1"/>
              </a:solidFill>
            </a:endParaRPr>
          </a:p>
          <a:p>
            <a:pPr indent="-314960" lvl="0" marL="457200" rtl="0" algn="l">
              <a:spcBef>
                <a:spcPts val="1200"/>
              </a:spcBef>
              <a:spcAft>
                <a:spcPts val="0"/>
              </a:spcAft>
              <a:buClr>
                <a:schemeClr val="dk1"/>
              </a:buClr>
              <a:buSzPct val="100000"/>
              <a:buChar char="●"/>
            </a:pPr>
            <a:r>
              <a:rPr b="1" lang="en-GB" sz="1600">
                <a:solidFill>
                  <a:schemeClr val="dk1"/>
                </a:solidFill>
              </a:rPr>
              <a:t>Stationary Strategies</a:t>
            </a:r>
            <a:r>
              <a:rPr lang="en-GB" sz="1600">
                <a:solidFill>
                  <a:schemeClr val="dk1"/>
                </a:solidFill>
              </a:rPr>
              <a:t>:</a:t>
            </a:r>
            <a:endParaRPr sz="1600">
              <a:solidFill>
                <a:schemeClr val="dk1"/>
              </a:solidFill>
            </a:endParaRPr>
          </a:p>
          <a:p>
            <a:pPr indent="-314960" lvl="1" marL="914400" rtl="0" algn="l">
              <a:spcBef>
                <a:spcPts val="0"/>
              </a:spcBef>
              <a:spcAft>
                <a:spcPts val="0"/>
              </a:spcAft>
              <a:buClr>
                <a:schemeClr val="dk1"/>
              </a:buClr>
              <a:buSzPct val="100000"/>
              <a:buChar char="○"/>
            </a:pPr>
            <a:r>
              <a:rPr b="1" lang="en-GB" sz="1600">
                <a:solidFill>
                  <a:schemeClr val="dk1"/>
                </a:solidFill>
              </a:rPr>
              <a:t>Definition</a:t>
            </a:r>
            <a:r>
              <a:rPr lang="en-GB" sz="1600">
                <a:solidFill>
                  <a:schemeClr val="dk1"/>
                </a:solidFill>
              </a:rPr>
              <a:t>: Opponent strategies remain constant over time.</a:t>
            </a:r>
            <a:endParaRPr sz="1600">
              <a:solidFill>
                <a:schemeClr val="dk1"/>
              </a:solidFill>
            </a:endParaRPr>
          </a:p>
          <a:p>
            <a:pPr indent="-314960" lvl="1" marL="914400" rtl="0" algn="l">
              <a:spcBef>
                <a:spcPts val="0"/>
              </a:spcBef>
              <a:spcAft>
                <a:spcPts val="0"/>
              </a:spcAft>
              <a:buClr>
                <a:schemeClr val="dk1"/>
              </a:buClr>
              <a:buSzPct val="100000"/>
              <a:buChar char="○"/>
            </a:pPr>
            <a:r>
              <a:rPr b="1" lang="en-GB" sz="1600">
                <a:solidFill>
                  <a:schemeClr val="dk1"/>
                </a:solidFill>
              </a:rPr>
              <a:t>Equation</a:t>
            </a:r>
            <a:r>
              <a:rPr lang="en-GB" sz="1600">
                <a:solidFill>
                  <a:schemeClr val="dk1"/>
                </a:solidFill>
              </a:rPr>
              <a:t>: y(s)=constant</a:t>
            </a:r>
            <a:endParaRPr sz="1600">
              <a:solidFill>
                <a:schemeClr val="dk1"/>
              </a:solidFill>
            </a:endParaRPr>
          </a:p>
          <a:p>
            <a:pPr indent="0" lvl="0" marL="914400" rtl="0" algn="l">
              <a:spcBef>
                <a:spcPts val="1200"/>
              </a:spcBef>
              <a:spcAft>
                <a:spcPts val="0"/>
              </a:spcAft>
              <a:buNone/>
            </a:pPr>
            <a:r>
              <a:t/>
            </a:r>
            <a:endParaRPr sz="1600">
              <a:solidFill>
                <a:schemeClr val="dk1"/>
              </a:solidFill>
            </a:endParaRPr>
          </a:p>
          <a:p>
            <a:pPr indent="-314960" lvl="0" marL="457200" rtl="0" algn="l">
              <a:spcBef>
                <a:spcPts val="1200"/>
              </a:spcBef>
              <a:spcAft>
                <a:spcPts val="0"/>
              </a:spcAft>
              <a:buClr>
                <a:schemeClr val="dk1"/>
              </a:buClr>
              <a:buSzPct val="100000"/>
              <a:buChar char="●"/>
            </a:pPr>
            <a:r>
              <a:rPr b="1" lang="en-GB" sz="1600">
                <a:solidFill>
                  <a:schemeClr val="dk1"/>
                </a:solidFill>
              </a:rPr>
              <a:t>History-Independent Dynamics</a:t>
            </a:r>
            <a:r>
              <a:rPr lang="en-GB" sz="1600">
                <a:solidFill>
                  <a:schemeClr val="dk1"/>
                </a:solidFill>
              </a:rPr>
              <a:t>:</a:t>
            </a:r>
            <a:endParaRPr sz="1600">
              <a:solidFill>
                <a:schemeClr val="dk1"/>
              </a:solidFill>
            </a:endParaRPr>
          </a:p>
          <a:p>
            <a:pPr indent="-314960" lvl="1" marL="914400" rtl="0" algn="l">
              <a:spcBef>
                <a:spcPts val="0"/>
              </a:spcBef>
              <a:spcAft>
                <a:spcPts val="0"/>
              </a:spcAft>
              <a:buClr>
                <a:schemeClr val="dk1"/>
              </a:buClr>
              <a:buSzPct val="100000"/>
              <a:buChar char="○"/>
            </a:pPr>
            <a:r>
              <a:rPr b="1" lang="en-GB" sz="1600">
                <a:solidFill>
                  <a:schemeClr val="dk1"/>
                </a:solidFill>
              </a:rPr>
              <a:t>Definition</a:t>
            </a:r>
            <a:r>
              <a:rPr lang="en-GB" sz="1600">
                <a:solidFill>
                  <a:schemeClr val="dk1"/>
                </a:solidFill>
              </a:rPr>
              <a:t>: When the opponent can accurately estimate the Hyper-Q strategy x, and then adapts its strategy using a fixed history-independent rule. This can occur if players are required to announce their mixed strategies, or if the Hyper-Q player voluntarily announces its strategy.</a:t>
            </a:r>
            <a:endParaRPr sz="1600">
              <a:solidFill>
                <a:schemeClr val="dk1"/>
              </a:solidFill>
            </a:endParaRPr>
          </a:p>
          <a:p>
            <a:pPr indent="-314960" lvl="1" marL="914400" rtl="0" algn="l">
              <a:spcBef>
                <a:spcPts val="0"/>
              </a:spcBef>
              <a:spcAft>
                <a:spcPts val="0"/>
              </a:spcAft>
              <a:buClr>
                <a:schemeClr val="dk1"/>
              </a:buClr>
              <a:buSzPct val="100000"/>
              <a:buChar char="○"/>
            </a:pPr>
            <a:r>
              <a:rPr b="1" lang="en-GB" sz="1600">
                <a:solidFill>
                  <a:schemeClr val="dk1"/>
                </a:solidFill>
              </a:rPr>
              <a:t>Equation</a:t>
            </a:r>
            <a:r>
              <a:rPr lang="en-GB" sz="1600">
                <a:solidFill>
                  <a:schemeClr val="dk1"/>
                </a:solidFill>
              </a:rPr>
              <a:t>: yt+1=f(s,y(t),x(t))</a:t>
            </a:r>
            <a:endParaRPr sz="1600">
              <a:solidFill>
                <a:schemeClr val="dk1"/>
              </a:solidFill>
            </a:endParaRPr>
          </a:p>
          <a:p>
            <a:pPr indent="-314960" lvl="1" marL="914400" rtl="0" algn="l">
              <a:spcBef>
                <a:spcPts val="0"/>
              </a:spcBef>
              <a:spcAft>
                <a:spcPts val="0"/>
              </a:spcAft>
              <a:buClr>
                <a:schemeClr val="dk1"/>
              </a:buClr>
              <a:buSzPct val="100000"/>
              <a:buChar char="○"/>
            </a:pPr>
            <a:r>
              <a:rPr b="1" lang="en-GB" sz="1600">
                <a:solidFill>
                  <a:schemeClr val="dk1"/>
                </a:solidFill>
              </a:rPr>
              <a:t>Complex Adaptive Systems</a:t>
            </a:r>
            <a:r>
              <a:rPr lang="en-GB" sz="1600">
                <a:solidFill>
                  <a:schemeClr val="dk1"/>
                </a:solidFill>
              </a:rPr>
              <a:t>: Typically involves a learning component that adjusts based on past interactions.</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Opponent Strategy Dynamics in Hyper-Q Learning</a:t>
            </a:r>
            <a:endParaRPr b="1"/>
          </a:p>
        </p:txBody>
      </p:sp>
      <p:sp>
        <p:nvSpPr>
          <p:cNvPr id="157" name="Google Shape;15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GB" sz="1483">
                <a:solidFill>
                  <a:schemeClr val="dk1"/>
                </a:solidFill>
              </a:rPr>
              <a:t>Opponent strategies in stochastic games can follow various dynamical rules, impacting the convergence of Hyper-Q learning.</a:t>
            </a:r>
            <a:endParaRPr sz="1100">
              <a:solidFill>
                <a:schemeClr val="dk1"/>
              </a:solidFill>
            </a:endParaRPr>
          </a:p>
          <a:p>
            <a:pPr indent="-323850" lvl="0" marL="457200" rtl="0" algn="l">
              <a:spcBef>
                <a:spcPts val="1200"/>
              </a:spcBef>
              <a:spcAft>
                <a:spcPts val="0"/>
              </a:spcAft>
              <a:buClr>
                <a:schemeClr val="dk1"/>
              </a:buClr>
              <a:buSzPts val="1500"/>
              <a:buChar char="●"/>
            </a:pPr>
            <a:r>
              <a:rPr b="1" lang="en-GB" sz="1500">
                <a:solidFill>
                  <a:schemeClr val="dk1"/>
                </a:solidFill>
              </a:rPr>
              <a:t>History-Independent Dynamics</a:t>
            </a:r>
            <a:r>
              <a:rPr lang="en-GB" sz="1500">
                <a:solidFill>
                  <a:schemeClr val="dk1"/>
                </a:solidFill>
              </a:rPr>
              <a:t>:</a:t>
            </a:r>
            <a:endParaRPr sz="1500">
              <a:solidFill>
                <a:schemeClr val="dk1"/>
              </a:solidFill>
            </a:endParaRPr>
          </a:p>
          <a:p>
            <a:pPr indent="-323850" lvl="1" marL="914400" rtl="0" algn="l">
              <a:spcBef>
                <a:spcPts val="0"/>
              </a:spcBef>
              <a:spcAft>
                <a:spcPts val="0"/>
              </a:spcAft>
              <a:buClr>
                <a:schemeClr val="dk1"/>
              </a:buClr>
              <a:buSzPts val="1500"/>
              <a:buChar char="○"/>
            </a:pPr>
            <a:r>
              <a:rPr b="1" lang="en-GB" sz="1500">
                <a:solidFill>
                  <a:schemeClr val="dk1"/>
                </a:solidFill>
              </a:rPr>
              <a:t>Definition</a:t>
            </a:r>
            <a:r>
              <a:rPr lang="en-GB" sz="1500">
                <a:solidFill>
                  <a:schemeClr val="dk1"/>
                </a:solidFill>
              </a:rPr>
              <a:t>: Strategies evolve based on a fixed, independent rule unrelated to the agent’s actions. This is a reasonable approximation for many-player games in which any individual has negligible “market impact,”</a:t>
            </a:r>
            <a:endParaRPr sz="1500">
              <a:solidFill>
                <a:schemeClr val="dk1"/>
              </a:solidFill>
            </a:endParaRPr>
          </a:p>
          <a:p>
            <a:pPr indent="-323850" lvl="1" marL="914400" rtl="0" algn="l">
              <a:spcBef>
                <a:spcPts val="0"/>
              </a:spcBef>
              <a:spcAft>
                <a:spcPts val="0"/>
              </a:spcAft>
              <a:buClr>
                <a:schemeClr val="dk1"/>
              </a:buClr>
              <a:buSzPts val="1500"/>
              <a:buChar char="○"/>
            </a:pPr>
            <a:r>
              <a:rPr b="1" lang="en-GB" sz="1500">
                <a:solidFill>
                  <a:schemeClr val="dk1"/>
                </a:solidFill>
              </a:rPr>
              <a:t>Equation</a:t>
            </a:r>
            <a:r>
              <a:rPr lang="en-GB" sz="1500">
                <a:solidFill>
                  <a:schemeClr val="dk1"/>
                </a:solidFill>
              </a:rPr>
              <a:t>: y(t+1)=f(s,y(t))</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Opponent strategy estimation</a:t>
            </a:r>
            <a:endParaRPr b="1"/>
          </a:p>
        </p:txBody>
      </p:sp>
      <p:sp>
        <p:nvSpPr>
          <p:cNvPr id="163" name="Google Shape;16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marR="0" rtl="0" algn="l">
              <a:lnSpc>
                <a:spcPct val="100000"/>
              </a:lnSpc>
              <a:spcBef>
                <a:spcPts val="0"/>
              </a:spcBef>
              <a:spcAft>
                <a:spcPts val="0"/>
              </a:spcAft>
              <a:buClr>
                <a:schemeClr val="dk1"/>
              </a:buClr>
              <a:buSzPts val="1100"/>
              <a:buChar char="●"/>
            </a:pPr>
            <a:r>
              <a:rPr b="1" lang="en-GB" sz="1100">
                <a:solidFill>
                  <a:schemeClr val="dk1"/>
                </a:solidFill>
              </a:rPr>
              <a:t>Model-Based</a:t>
            </a:r>
            <a:endParaRPr b="1" sz="1100">
              <a:solidFill>
                <a:schemeClr val="dk1"/>
              </a:solidFill>
            </a:endParaRPr>
          </a:p>
          <a:p>
            <a:pPr indent="-298450" lvl="1" marL="914400" marR="0" rtl="0" algn="l">
              <a:lnSpc>
                <a:spcPct val="100000"/>
              </a:lnSpc>
              <a:spcBef>
                <a:spcPts val="0"/>
              </a:spcBef>
              <a:spcAft>
                <a:spcPts val="0"/>
              </a:spcAft>
              <a:buClr>
                <a:schemeClr val="dk1"/>
              </a:buClr>
              <a:buSzPts val="1100"/>
              <a:buChar char="○"/>
            </a:pPr>
            <a:r>
              <a:rPr lang="en-GB" sz="1100">
                <a:solidFill>
                  <a:schemeClr val="dk1"/>
                </a:solidFill>
              </a:rPr>
              <a:t>consider a class of explicit dynamical models of opponent strategy, and choose the model that best fits the observed data</a:t>
            </a: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b="1" lang="en-GB" sz="1100">
                <a:solidFill>
                  <a:schemeClr val="dk1"/>
                </a:solidFill>
              </a:rPr>
              <a:t>EMA</a:t>
            </a:r>
            <a:endParaRPr b="1"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b="1" lang="en-GB" sz="1100">
                <a:solidFill>
                  <a:schemeClr val="dk1"/>
                </a:solidFill>
              </a:rPr>
              <a:t>Bayesian strategy estimation</a:t>
            </a:r>
            <a:endParaRPr b="1" sz="1100">
              <a:solidFill>
                <a:schemeClr val="dk1"/>
              </a:solidFill>
            </a:endParaRPr>
          </a:p>
        </p:txBody>
      </p:sp>
      <p:pic>
        <p:nvPicPr>
          <p:cNvPr id="164" name="Google Shape;164;p30"/>
          <p:cNvPicPr preferRelativeResize="0"/>
          <p:nvPr/>
        </p:nvPicPr>
        <p:blipFill>
          <a:blip r:embed="rId3">
            <a:alphaModFix/>
          </a:blip>
          <a:stretch>
            <a:fillRect/>
          </a:stretch>
        </p:blipFill>
        <p:spPr>
          <a:xfrm>
            <a:off x="379450" y="2416684"/>
            <a:ext cx="3796725" cy="472350"/>
          </a:xfrm>
          <a:prstGeom prst="rect">
            <a:avLst/>
          </a:prstGeom>
          <a:noFill/>
          <a:ln>
            <a:noFill/>
          </a:ln>
        </p:spPr>
      </p:pic>
      <p:pic>
        <p:nvPicPr>
          <p:cNvPr id="165" name="Google Shape;165;p30"/>
          <p:cNvPicPr preferRelativeResize="0"/>
          <p:nvPr/>
        </p:nvPicPr>
        <p:blipFill>
          <a:blip r:embed="rId4">
            <a:alphaModFix/>
          </a:blip>
          <a:stretch>
            <a:fillRect/>
          </a:stretch>
        </p:blipFill>
        <p:spPr>
          <a:xfrm>
            <a:off x="7441000" y="3437825"/>
            <a:ext cx="1702999" cy="1702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Bayesian strategy estimation</a:t>
            </a:r>
            <a:endParaRPr b="1"/>
          </a:p>
          <a:p>
            <a:pPr indent="0" lvl="0" marL="0" rtl="0" algn="l">
              <a:spcBef>
                <a:spcPts val="0"/>
              </a:spcBef>
              <a:spcAft>
                <a:spcPts val="0"/>
              </a:spcAft>
              <a:buNone/>
            </a:pPr>
            <a:r>
              <a:t/>
            </a:r>
            <a:endParaRPr b="1"/>
          </a:p>
        </p:txBody>
      </p:sp>
      <p:pic>
        <p:nvPicPr>
          <p:cNvPr id="171" name="Google Shape;171;p31"/>
          <p:cNvPicPr preferRelativeResize="0"/>
          <p:nvPr/>
        </p:nvPicPr>
        <p:blipFill>
          <a:blip r:embed="rId3">
            <a:alphaModFix/>
          </a:blip>
          <a:stretch>
            <a:fillRect/>
          </a:stretch>
        </p:blipFill>
        <p:spPr>
          <a:xfrm>
            <a:off x="938200" y="1342813"/>
            <a:ext cx="7267575" cy="3305175"/>
          </a:xfrm>
          <a:prstGeom prst="rect">
            <a:avLst/>
          </a:prstGeom>
          <a:noFill/>
          <a:ln>
            <a:noFill/>
          </a:ln>
        </p:spPr>
      </p:pic>
      <p:pic>
        <p:nvPicPr>
          <p:cNvPr id="172" name="Google Shape;172;p31"/>
          <p:cNvPicPr preferRelativeResize="0"/>
          <p:nvPr/>
        </p:nvPicPr>
        <p:blipFill>
          <a:blip r:embed="rId4">
            <a:alphaModFix/>
          </a:blip>
          <a:stretch>
            <a:fillRect/>
          </a:stretch>
        </p:blipFill>
        <p:spPr>
          <a:xfrm>
            <a:off x="7428250" y="0"/>
            <a:ext cx="1715750" cy="1715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with Q Learning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marR="0" rtl="0" algn="l">
              <a:lnSpc>
                <a:spcPct val="115000"/>
              </a:lnSpc>
              <a:spcBef>
                <a:spcPts val="0"/>
              </a:spcBef>
              <a:spcAft>
                <a:spcPts val="0"/>
              </a:spcAft>
              <a:buNone/>
            </a:pPr>
            <a:r>
              <a:rPr b="1" lang="en-GB" sz="2000">
                <a:solidFill>
                  <a:schemeClr val="dk1"/>
                </a:solidFill>
              </a:rPr>
              <a:t>(a) they learn deterministic policies, whereas mixed strategies are generally needed;</a:t>
            </a:r>
            <a:endParaRPr b="1" sz="2000">
              <a:solidFill>
                <a:schemeClr val="dk1"/>
              </a:solidFill>
            </a:endParaRPr>
          </a:p>
          <a:p>
            <a:pPr indent="0" lvl="0" marL="0" marR="0" rtl="0" algn="l">
              <a:lnSpc>
                <a:spcPct val="115000"/>
              </a:lnSpc>
              <a:spcBef>
                <a:spcPts val="1200"/>
              </a:spcBef>
              <a:spcAft>
                <a:spcPts val="0"/>
              </a:spcAft>
              <a:buNone/>
            </a:pPr>
            <a:r>
              <a:rPr lang="en-GB" sz="2000">
                <a:solidFill>
                  <a:schemeClr val="dk1"/>
                </a:solidFill>
              </a:rPr>
              <a:t>Example: In the game of Rock-Paper-Scissors, a deterministic strategy (always choosing rock, for example) can be easily exploited by an opponent. However, a mixed strategy (choosing rock, paper, or scissors randomly with equal probability, 1/3 each) is more robust as it doesn't provide a consistent pattern for the opponent to exploit.</a:t>
            </a:r>
            <a:endParaRPr sz="2000">
              <a:solidFill>
                <a:schemeClr val="dk1"/>
              </a:solidFill>
            </a:endParaRPr>
          </a:p>
          <a:p>
            <a:pPr indent="0" lvl="0" marL="0" marR="0" rtl="0" algn="l">
              <a:lnSpc>
                <a:spcPct val="115000"/>
              </a:lnSpc>
              <a:spcBef>
                <a:spcPts val="1200"/>
              </a:spcBef>
              <a:spcAft>
                <a:spcPts val="0"/>
              </a:spcAft>
              <a:buNone/>
            </a:pPr>
            <a:r>
              <a:rPr b="1" lang="en-GB" sz="2000">
                <a:solidFill>
                  <a:schemeClr val="dk1"/>
                </a:solidFill>
              </a:rPr>
              <a:t>(b) the environment is generally non-stationary due to adaptation of other agents.</a:t>
            </a:r>
            <a:endParaRPr b="1" sz="2000">
              <a:solidFill>
                <a:schemeClr val="dk1"/>
              </a:solidFill>
            </a:endParaRPr>
          </a:p>
          <a:p>
            <a:pPr indent="0" lvl="0" marL="0" marR="0" rtl="0" algn="l">
              <a:lnSpc>
                <a:spcPct val="115000"/>
              </a:lnSpc>
              <a:spcBef>
                <a:spcPts val="1200"/>
              </a:spcBef>
              <a:spcAft>
                <a:spcPts val="1200"/>
              </a:spcAft>
              <a:buNone/>
            </a:pPr>
            <a:r>
              <a:rPr lang="en-GB" sz="2000">
                <a:solidFill>
                  <a:schemeClr val="dk1"/>
                </a:solidFill>
              </a:rPr>
              <a:t>Example: </a:t>
            </a:r>
            <a:endParaRPr sz="2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Bayesian strategy estimation</a:t>
            </a:r>
            <a:endParaRPr b="1"/>
          </a:p>
          <a:p>
            <a:pPr indent="0" lvl="0" marL="0" rtl="0" algn="l">
              <a:spcBef>
                <a:spcPts val="0"/>
              </a:spcBef>
              <a:spcAft>
                <a:spcPts val="0"/>
              </a:spcAft>
              <a:buNone/>
            </a:pPr>
            <a:r>
              <a:t/>
            </a:r>
            <a:endParaRPr b="1"/>
          </a:p>
        </p:txBody>
      </p:sp>
      <p:pic>
        <p:nvPicPr>
          <p:cNvPr id="178" name="Google Shape;178;p32"/>
          <p:cNvPicPr preferRelativeResize="0"/>
          <p:nvPr/>
        </p:nvPicPr>
        <p:blipFill>
          <a:blip r:embed="rId3">
            <a:alphaModFix/>
          </a:blip>
          <a:stretch>
            <a:fillRect/>
          </a:stretch>
        </p:blipFill>
        <p:spPr>
          <a:xfrm>
            <a:off x="600075" y="1264725"/>
            <a:ext cx="7943850" cy="3086100"/>
          </a:xfrm>
          <a:prstGeom prst="rect">
            <a:avLst/>
          </a:prstGeom>
          <a:noFill/>
          <a:ln>
            <a:noFill/>
          </a:ln>
        </p:spPr>
      </p:pic>
      <p:pic>
        <p:nvPicPr>
          <p:cNvPr id="179" name="Google Shape;179;p32"/>
          <p:cNvPicPr preferRelativeResize="0"/>
          <p:nvPr/>
        </p:nvPicPr>
        <p:blipFill>
          <a:blip r:embed="rId4">
            <a:alphaModFix/>
          </a:blip>
          <a:stretch>
            <a:fillRect/>
          </a:stretch>
        </p:blipFill>
        <p:spPr>
          <a:xfrm>
            <a:off x="7428250" y="0"/>
            <a:ext cx="1715750" cy="1715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Bayesian strategy estimation</a:t>
            </a:r>
            <a:endParaRPr b="1"/>
          </a:p>
          <a:p>
            <a:pPr indent="0" lvl="0" marL="0" rtl="0" algn="l">
              <a:spcBef>
                <a:spcPts val="0"/>
              </a:spcBef>
              <a:spcAft>
                <a:spcPts val="0"/>
              </a:spcAft>
              <a:buNone/>
            </a:pPr>
            <a:r>
              <a:t/>
            </a:r>
            <a:endParaRPr b="1"/>
          </a:p>
        </p:txBody>
      </p:sp>
      <p:pic>
        <p:nvPicPr>
          <p:cNvPr id="185" name="Google Shape;185;p33"/>
          <p:cNvPicPr preferRelativeResize="0"/>
          <p:nvPr/>
        </p:nvPicPr>
        <p:blipFill>
          <a:blip r:embed="rId3">
            <a:alphaModFix/>
          </a:blip>
          <a:stretch>
            <a:fillRect/>
          </a:stretch>
        </p:blipFill>
        <p:spPr>
          <a:xfrm>
            <a:off x="741900" y="1176425"/>
            <a:ext cx="7660189" cy="3820975"/>
          </a:xfrm>
          <a:prstGeom prst="rect">
            <a:avLst/>
          </a:prstGeom>
          <a:noFill/>
          <a:ln>
            <a:noFill/>
          </a:ln>
        </p:spPr>
      </p:pic>
      <p:pic>
        <p:nvPicPr>
          <p:cNvPr id="186" name="Google Shape;186;p33"/>
          <p:cNvPicPr preferRelativeResize="0"/>
          <p:nvPr/>
        </p:nvPicPr>
        <p:blipFill>
          <a:blip r:embed="rId4">
            <a:alphaModFix/>
          </a:blip>
          <a:stretch>
            <a:fillRect/>
          </a:stretch>
        </p:blipFill>
        <p:spPr>
          <a:xfrm>
            <a:off x="7428250" y="0"/>
            <a:ext cx="1715750" cy="1715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Exploration - Q Learning</a:t>
            </a:r>
            <a:endParaRPr b="1"/>
          </a:p>
        </p:txBody>
      </p:sp>
      <p:sp>
        <p:nvSpPr>
          <p:cNvPr id="192" name="Google Shape;19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sz="1100">
                <a:solidFill>
                  <a:schemeClr val="dk1"/>
                </a:solidFill>
              </a:rPr>
              <a:t>Convergence Requirements in Q-Learning</a:t>
            </a:r>
            <a:endParaRPr b="1"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Essential Condition</a:t>
            </a:r>
            <a:r>
              <a:rPr lang="en-GB" sz="1100">
                <a:solidFill>
                  <a:schemeClr val="dk1"/>
                </a:solidFill>
              </a:rPr>
              <a:t>: Must visit every state-action pair infinitely often to ensure convergence.</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Implementation in Simulations</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Exploring Starts</a:t>
            </a:r>
            <a:r>
              <a:rPr lang="en-GB" sz="1100">
                <a:solidFill>
                  <a:schemeClr val="dk1"/>
                </a:solidFill>
              </a:rPr>
              <a:t>: Initiate training episodes from randomly selected state-action pairs to enhance state and action coverage.</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Challenges in Real Environments</a:t>
            </a:r>
            <a:endParaRPr b="1"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Off-Policy Randomized Exploration</a:t>
            </a:r>
            <a:r>
              <a:rPr lang="en-GB" sz="1100">
                <a:solidFill>
                  <a:schemeClr val="dk1"/>
                </a:solidFill>
              </a:rPr>
              <a:t>: Employ ε-greedy policies to ensure all actions in visited states are tried repeatedly.</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Limitation</a:t>
            </a:r>
            <a:r>
              <a:rPr lang="en-GB" sz="1100">
                <a:solidFill>
                  <a:schemeClr val="dk1"/>
                </a:solidFill>
              </a:rPr>
              <a:t>: Does not guarantee that all states will be visited, unless the MDP is ergodic.</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Impact</a:t>
            </a:r>
            <a:r>
              <a:rPr lang="en-GB" sz="1100">
                <a:solidFill>
                  <a:schemeClr val="dk1"/>
                </a:solidFill>
              </a:rPr>
              <a:t>: The Q-function learned may not perfectly match the optimal Q-function (Q*), but the difference in expected payoffs is typically small.</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Exploration - Hyper Q</a:t>
            </a:r>
            <a:endParaRPr b="1"/>
          </a:p>
        </p:txBody>
      </p:sp>
      <p:sp>
        <p:nvSpPr>
          <p:cNvPr id="198" name="Google Shape;19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b="1" lang="en-GB" sz="1100">
                <a:solidFill>
                  <a:schemeClr val="dk1"/>
                </a:solidFill>
              </a:rPr>
              <a:t>Application to Hyper-Q Learning</a:t>
            </a:r>
            <a:endParaRPr b="1" sz="1100">
              <a:solidFill>
                <a:schemeClr val="dk1"/>
              </a:solidFill>
            </a:endParaRPr>
          </a:p>
          <a:p>
            <a:pPr indent="-298450" lvl="1" marL="914400" rtl="0" algn="l">
              <a:spcBef>
                <a:spcPts val="0"/>
              </a:spcBef>
              <a:spcAft>
                <a:spcPts val="0"/>
              </a:spcAft>
              <a:buClr>
                <a:schemeClr val="dk1"/>
              </a:buClr>
              <a:buSzPts val="1100"/>
              <a:buAutoNum type="alphaLcPeriod"/>
            </a:pPr>
            <a:r>
              <a:rPr b="1" lang="en-GB" sz="1100">
                <a:solidFill>
                  <a:schemeClr val="dk1"/>
                </a:solidFill>
              </a:rPr>
              <a:t>Exploring Starts for Mixed Strategies</a:t>
            </a:r>
            <a:r>
              <a:rPr lang="en-GB" sz="1100">
                <a:solidFill>
                  <a:schemeClr val="dk1"/>
                </a:solidFill>
              </a:rPr>
              <a:t>: Ensures comprehensive exploration of state-action spaces, including agent and opponent strategies.</a:t>
            </a:r>
            <a:endParaRPr sz="1100">
              <a:solidFill>
                <a:schemeClr val="dk1"/>
              </a:solidFill>
            </a:endParaRPr>
          </a:p>
          <a:p>
            <a:pPr indent="-298450" lvl="1" marL="914400" rtl="0" algn="l">
              <a:spcBef>
                <a:spcPts val="0"/>
              </a:spcBef>
              <a:spcAft>
                <a:spcPts val="0"/>
              </a:spcAft>
              <a:buClr>
                <a:schemeClr val="dk1"/>
              </a:buClr>
              <a:buSzPts val="1100"/>
              <a:buAutoNum type="alphaLcPeriod"/>
            </a:pPr>
            <a:r>
              <a:rPr b="1" lang="en-GB" sz="1100">
                <a:solidFill>
                  <a:schemeClr val="dk1"/>
                </a:solidFill>
              </a:rPr>
              <a:t>ε-Greedy Exploration Without Starts</a:t>
            </a:r>
            <a:r>
              <a:rPr lang="en-GB" sz="1100">
                <a:solidFill>
                  <a:schemeClr val="dk1"/>
                </a:solidFill>
              </a:rPr>
              <a:t>:</a:t>
            </a:r>
            <a:endParaRPr sz="1100">
              <a:solidFill>
                <a:schemeClr val="dk1"/>
              </a:solidFill>
            </a:endParaRPr>
          </a:p>
          <a:p>
            <a:pPr indent="-298450" lvl="2" marL="1371600" rtl="0" algn="l">
              <a:spcBef>
                <a:spcPts val="0"/>
              </a:spcBef>
              <a:spcAft>
                <a:spcPts val="0"/>
              </a:spcAft>
              <a:buClr>
                <a:schemeClr val="dk1"/>
              </a:buClr>
              <a:buSzPts val="1100"/>
              <a:buAutoNum type="romanLcPeriod"/>
            </a:pPr>
            <a:r>
              <a:rPr lang="en-GB" sz="1100">
                <a:solidFill>
                  <a:schemeClr val="dk1"/>
                </a:solidFill>
              </a:rPr>
              <a:t>Provides sufficient exploration of the agent's own strategy space.</a:t>
            </a:r>
            <a:endParaRPr sz="1100">
              <a:solidFill>
                <a:schemeClr val="dk1"/>
              </a:solidFill>
            </a:endParaRPr>
          </a:p>
          <a:p>
            <a:pPr indent="-298450" lvl="2" marL="1371600" rtl="0" algn="l">
              <a:spcBef>
                <a:spcPts val="0"/>
              </a:spcBef>
              <a:spcAft>
                <a:spcPts val="0"/>
              </a:spcAft>
              <a:buClr>
                <a:schemeClr val="dk1"/>
              </a:buClr>
              <a:buSzPts val="1100"/>
              <a:buAutoNum type="romanLcPeriod"/>
            </a:pPr>
            <a:r>
              <a:rPr lang="en-GB" sz="1100">
                <a:solidFill>
                  <a:schemeClr val="dk1"/>
                </a:solidFill>
              </a:rPr>
              <a:t>Requires similar exploration by opponents to mirror traditional Q-learning effectiveness.</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Effects of Non-Exploration by Opponents</a:t>
            </a:r>
            <a:endParaRPr b="1" sz="1100">
              <a:solidFill>
                <a:schemeClr val="dk1"/>
              </a:solidFill>
            </a:endParaRPr>
          </a:p>
          <a:p>
            <a:pPr indent="-298450" lvl="1" marL="914400" rtl="0" algn="l">
              <a:spcBef>
                <a:spcPts val="0"/>
              </a:spcBef>
              <a:spcAft>
                <a:spcPts val="0"/>
              </a:spcAft>
              <a:buClr>
                <a:schemeClr val="dk1"/>
              </a:buClr>
              <a:buSzPts val="1100"/>
              <a:buAutoNum type="alphaLcPeriod"/>
            </a:pPr>
            <a:r>
              <a:rPr b="1" lang="en-GB" sz="1100">
                <a:solidFill>
                  <a:schemeClr val="dk1"/>
                </a:solidFill>
              </a:rPr>
              <a:t>Reduced State Space Exploration</a:t>
            </a:r>
            <a:r>
              <a:rPr lang="en-GB" sz="1100">
                <a:solidFill>
                  <a:schemeClr val="dk1"/>
                </a:solidFill>
              </a:rPr>
              <a:t>: If opponents do not explore, the effective state space that the Hyper-Q agent explores is reduced.</a:t>
            </a:r>
            <a:endParaRPr sz="1100">
              <a:solidFill>
                <a:schemeClr val="dk1"/>
              </a:solidFill>
            </a:endParaRPr>
          </a:p>
          <a:p>
            <a:pPr indent="-298450" lvl="1" marL="914400" rtl="0" algn="l">
              <a:spcBef>
                <a:spcPts val="0"/>
              </a:spcBef>
              <a:spcAft>
                <a:spcPts val="0"/>
              </a:spcAft>
              <a:buClr>
                <a:schemeClr val="dk1"/>
              </a:buClr>
              <a:buSzPts val="1100"/>
              <a:buAutoNum type="alphaLcPeriod"/>
            </a:pPr>
            <a:r>
              <a:rPr b="1" lang="en-GB" sz="1100">
                <a:solidFill>
                  <a:schemeClr val="dk1"/>
                </a:solidFill>
              </a:rPr>
              <a:t>Long-term Payoff</a:t>
            </a:r>
            <a:r>
              <a:rPr lang="en-GB" sz="1100">
                <a:solidFill>
                  <a:schemeClr val="dk1"/>
                </a:solidFill>
              </a:rPr>
              <a:t>: Minimal impact expected on the agent’s long-term payoff even with reduced opponent exploration.</a:t>
            </a:r>
            <a:endParaRPr b="1" sz="1100">
              <a:solidFill>
                <a:schemeClr val="dk1"/>
              </a:solidFill>
            </a:endParaRPr>
          </a:p>
          <a:p>
            <a:pPr indent="0" lvl="0" marL="0" rtl="0" algn="l">
              <a:spcBef>
                <a:spcPts val="1200"/>
              </a:spcBef>
              <a:spcAft>
                <a:spcPts val="1200"/>
              </a:spcAft>
              <a:buNone/>
            </a:pPr>
            <a:r>
              <a:rPr b="1" lang="en-GB" sz="1205">
                <a:solidFill>
                  <a:schemeClr val="dk1"/>
                </a:solidFill>
              </a:rPr>
              <a:t>Both Q-learning and Hyper-Q learning strategies require comprehensive exploration to approximate the optimal policy effectively. Techniques like exploring starts and ε-greedy policies are crucial, especially when perfect state coverage is not feasible.</a:t>
            </a:r>
            <a:endParaRPr sz="205"/>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Experiments</a:t>
            </a:r>
            <a:r>
              <a:rPr lang="en-GB"/>
              <a:t> &amp; Results</a:t>
            </a:r>
            <a:endParaRPr/>
          </a:p>
        </p:txBody>
      </p:sp>
      <p:sp>
        <p:nvSpPr>
          <p:cNvPr id="204" name="Google Shape;204;p3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agents we can play with</a:t>
            </a:r>
            <a:endParaRPr/>
          </a:p>
        </p:txBody>
      </p:sp>
      <p:sp>
        <p:nvSpPr>
          <p:cNvPr id="210" name="Google Shape;21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IGA (Infinitesimal Gradient Ascent)</a:t>
            </a:r>
            <a:endParaRPr/>
          </a:p>
          <a:p>
            <a:pPr indent="-342900" lvl="0" marL="457200" rtl="0" algn="l">
              <a:spcBef>
                <a:spcPts val="0"/>
              </a:spcBef>
              <a:spcAft>
                <a:spcPts val="0"/>
              </a:spcAft>
              <a:buSzPts val="1800"/>
              <a:buChar char="●"/>
            </a:pPr>
            <a:r>
              <a:rPr lang="en-GB"/>
              <a:t>PHC (Policy Hill-Climbing)</a:t>
            </a:r>
            <a:endParaRPr/>
          </a:p>
          <a:p>
            <a:pPr indent="-342900" lvl="0" marL="457200" rtl="0" algn="l">
              <a:spcBef>
                <a:spcPts val="0"/>
              </a:spcBef>
              <a:spcAft>
                <a:spcPts val="0"/>
              </a:spcAft>
              <a:buSzPts val="1800"/>
              <a:buChar char="●"/>
            </a:pPr>
            <a:r>
              <a:rPr lang="en-GB"/>
              <a:t>HyperQ - </a:t>
            </a:r>
            <a:r>
              <a:rPr lang="en-GB"/>
              <a:t>omniscient</a:t>
            </a:r>
            <a:endParaRPr/>
          </a:p>
          <a:p>
            <a:pPr indent="-342900" lvl="0" marL="457200" rtl="0" algn="l">
              <a:spcBef>
                <a:spcPts val="0"/>
              </a:spcBef>
              <a:spcAft>
                <a:spcPts val="0"/>
              </a:spcAft>
              <a:buSzPts val="1800"/>
              <a:buChar char="●"/>
            </a:pPr>
            <a:r>
              <a:rPr lang="en-GB"/>
              <a:t>HyperQ - EMA</a:t>
            </a:r>
            <a:endParaRPr/>
          </a:p>
          <a:p>
            <a:pPr indent="-342900" lvl="0" marL="457200" rtl="0" algn="l">
              <a:spcBef>
                <a:spcPts val="0"/>
              </a:spcBef>
              <a:spcAft>
                <a:spcPts val="0"/>
              </a:spcAft>
              <a:buSzPts val="1800"/>
              <a:buChar char="●"/>
            </a:pPr>
            <a:r>
              <a:rPr lang="en-GB"/>
              <a:t>HyperQ - Bayesian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t>IGA (Infinitesimal Gradient Ascent)</a:t>
            </a:r>
            <a:endParaRPr sz="1800">
              <a:solidFill>
                <a:schemeClr val="dk2"/>
              </a:solidFill>
            </a:endParaRPr>
          </a:p>
          <a:p>
            <a:pPr indent="0" lvl="0" marL="0" rtl="0" algn="l">
              <a:spcBef>
                <a:spcPts val="1200"/>
              </a:spcBef>
              <a:spcAft>
                <a:spcPts val="0"/>
              </a:spcAft>
              <a:buNone/>
            </a:pPr>
            <a:r>
              <a:t/>
            </a:r>
            <a:endParaRPr/>
          </a:p>
        </p:txBody>
      </p:sp>
      <p:sp>
        <p:nvSpPr>
          <p:cNvPr id="216" name="Google Shape;216;p38"/>
          <p:cNvSpPr txBox="1"/>
          <p:nvPr>
            <p:ph idx="1" type="body"/>
          </p:nvPr>
        </p:nvSpPr>
        <p:spPr>
          <a:xfrm>
            <a:off x="311700" y="1152475"/>
            <a:ext cx="8520600" cy="120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Updates agent’s strategy in the direction of the gradient of the expected reward.</a:t>
            </a:r>
            <a:endParaRPr/>
          </a:p>
          <a:p>
            <a:pPr indent="-342900" lvl="0" marL="457200" rtl="0" algn="l">
              <a:spcBef>
                <a:spcPts val="0"/>
              </a:spcBef>
              <a:spcAft>
                <a:spcPts val="0"/>
              </a:spcAft>
              <a:buSzPts val="1800"/>
              <a:buChar char="●"/>
            </a:pPr>
            <a:r>
              <a:rPr b="1" lang="en-GB"/>
              <a:t>Requires knowledge</a:t>
            </a:r>
            <a:r>
              <a:rPr lang="en-GB"/>
              <a:t> of the other agent’s </a:t>
            </a:r>
            <a:r>
              <a:rPr b="1" lang="en-GB"/>
              <a:t>strategy</a:t>
            </a:r>
            <a:r>
              <a:rPr lang="en-GB"/>
              <a:t> at each time step.</a:t>
            </a:r>
            <a:endParaRPr/>
          </a:p>
        </p:txBody>
      </p:sp>
      <p:pic>
        <p:nvPicPr>
          <p:cNvPr id="217" name="Google Shape;217;p38"/>
          <p:cNvPicPr preferRelativeResize="0"/>
          <p:nvPr/>
        </p:nvPicPr>
        <p:blipFill>
          <a:blip r:embed="rId3">
            <a:alphaModFix/>
          </a:blip>
          <a:stretch>
            <a:fillRect/>
          </a:stretch>
        </p:blipFill>
        <p:spPr>
          <a:xfrm>
            <a:off x="2990850" y="2284400"/>
            <a:ext cx="3162300" cy="1152525"/>
          </a:xfrm>
          <a:prstGeom prst="rect">
            <a:avLst/>
          </a:prstGeom>
          <a:noFill/>
          <a:ln>
            <a:noFill/>
          </a:ln>
        </p:spPr>
      </p:pic>
      <p:pic>
        <p:nvPicPr>
          <p:cNvPr id="218" name="Google Shape;218;p38"/>
          <p:cNvPicPr preferRelativeResize="0"/>
          <p:nvPr/>
        </p:nvPicPr>
        <p:blipFill>
          <a:blip r:embed="rId4">
            <a:alphaModFix/>
          </a:blip>
          <a:stretch>
            <a:fillRect/>
          </a:stretch>
        </p:blipFill>
        <p:spPr>
          <a:xfrm>
            <a:off x="207350" y="3611675"/>
            <a:ext cx="5060176" cy="1324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lang="en-GB"/>
              <a:t>PHC (Policy Hill-Climbing)</a:t>
            </a:r>
            <a:endParaRPr/>
          </a:p>
          <a:p>
            <a:pPr indent="0" lvl="0" marL="0" marR="0" rtl="0" algn="l">
              <a:lnSpc>
                <a:spcPct val="115000"/>
              </a:lnSpc>
              <a:spcBef>
                <a:spcPts val="1200"/>
              </a:spcBef>
              <a:spcAft>
                <a:spcPts val="0"/>
              </a:spcAft>
              <a:buNone/>
            </a:pPr>
            <a:r>
              <a:t/>
            </a:r>
            <a:endParaRPr/>
          </a:p>
          <a:p>
            <a:pPr indent="0" lvl="0" marL="0" marR="0" rtl="0" algn="l">
              <a:lnSpc>
                <a:spcPct val="115000"/>
              </a:lnSpc>
              <a:spcBef>
                <a:spcPts val="1200"/>
              </a:spcBef>
              <a:spcAft>
                <a:spcPts val="1200"/>
              </a:spcAft>
              <a:buNone/>
            </a:pPr>
            <a:r>
              <a:t/>
            </a:r>
            <a:endParaRPr/>
          </a:p>
        </p:txBody>
      </p:sp>
      <p:sp>
        <p:nvSpPr>
          <p:cNvPr id="224" name="Google Shape;22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a:t>
            </a:r>
            <a:r>
              <a:rPr lang="en-GB"/>
              <a:t>xtends Q-learning to handle mixed strategies.</a:t>
            </a:r>
            <a:endParaRPr/>
          </a:p>
          <a:p>
            <a:pPr indent="-342900" lvl="0" marL="457200" rtl="0" algn="l">
              <a:spcBef>
                <a:spcPts val="0"/>
              </a:spcBef>
              <a:spcAft>
                <a:spcPts val="0"/>
              </a:spcAft>
              <a:buSzPts val="1800"/>
              <a:buChar char="●"/>
            </a:pPr>
            <a:r>
              <a:rPr lang="en-GB"/>
              <a:t>Updates both Q-values and the policy (strategy).</a:t>
            </a:r>
            <a:endParaRPr/>
          </a:p>
          <a:p>
            <a:pPr indent="-342900" lvl="0" marL="457200" rtl="0" algn="l">
              <a:spcBef>
                <a:spcPts val="0"/>
              </a:spcBef>
              <a:spcAft>
                <a:spcPts val="0"/>
              </a:spcAft>
              <a:buSzPts val="1800"/>
              <a:buChar char="●"/>
            </a:pPr>
            <a:r>
              <a:rPr b="1" lang="en-GB"/>
              <a:t>No</a:t>
            </a:r>
            <a:r>
              <a:rPr lang="en-GB"/>
              <a:t> </a:t>
            </a:r>
            <a:r>
              <a:rPr b="1" lang="en-GB"/>
              <a:t>knowledge</a:t>
            </a:r>
            <a:r>
              <a:rPr lang="en-GB"/>
              <a:t> of the other agent’s strategy or actions is required.</a:t>
            </a:r>
            <a:endParaRPr/>
          </a:p>
          <a:p>
            <a:pPr indent="-342900" lvl="0" marL="457200" rtl="0" algn="l">
              <a:spcBef>
                <a:spcPts val="0"/>
              </a:spcBef>
              <a:spcAft>
                <a:spcPts val="0"/>
              </a:spcAft>
              <a:buSzPts val="1800"/>
              <a:buChar char="●"/>
            </a:pPr>
            <a:r>
              <a:rPr lang="en-GB" u="sng"/>
              <a:t>STEP 1 - standard Q-learning update</a:t>
            </a:r>
            <a:endParaRPr u="sng"/>
          </a:p>
          <a:p>
            <a:pPr indent="0" lvl="0" marL="457200" rtl="0" algn="l">
              <a:spcBef>
                <a:spcPts val="1200"/>
              </a:spcBef>
              <a:spcAft>
                <a:spcPts val="0"/>
              </a:spcAft>
              <a:buNone/>
            </a:pPr>
            <a:r>
              <a:t/>
            </a:r>
            <a:endParaRPr u="sng"/>
          </a:p>
          <a:p>
            <a:pPr indent="0" lvl="0" marL="457200" rtl="0" algn="l">
              <a:spcBef>
                <a:spcPts val="1200"/>
              </a:spcBef>
              <a:spcAft>
                <a:spcPts val="1200"/>
              </a:spcAft>
              <a:buNone/>
            </a:pPr>
            <a:r>
              <a:t/>
            </a:r>
            <a:endParaRPr u="sng"/>
          </a:p>
        </p:txBody>
      </p:sp>
      <p:pic>
        <p:nvPicPr>
          <p:cNvPr id="225" name="Google Shape;225;p39"/>
          <p:cNvPicPr preferRelativeResize="0"/>
          <p:nvPr/>
        </p:nvPicPr>
        <p:blipFill>
          <a:blip r:embed="rId3">
            <a:alphaModFix/>
          </a:blip>
          <a:stretch>
            <a:fillRect/>
          </a:stretch>
        </p:blipFill>
        <p:spPr>
          <a:xfrm>
            <a:off x="1800650" y="2584649"/>
            <a:ext cx="5015800" cy="543282"/>
          </a:xfrm>
          <a:prstGeom prst="rect">
            <a:avLst/>
          </a:prstGeom>
          <a:noFill/>
          <a:ln>
            <a:noFill/>
          </a:ln>
        </p:spPr>
      </p:pic>
      <p:pic>
        <p:nvPicPr>
          <p:cNvPr id="226" name="Google Shape;226;p39" title="[0,0,0,&quot;https://www.codecogs.com/eqnedit.php?latex=%20%5CDelta%20Q(s%2C%20a)%20%3D%20%5Calpha(t)%20%5Cleft%5B%20r%20%2B%20%5Cgamma%20%5Cmax_b%20Q(s'%2C%20b)%20-%20Q(s%2C%20a)%20%5Cright%5D%20#0&quot;]"/>
          <p:cNvPicPr preferRelativeResize="0"/>
          <p:nvPr/>
        </p:nvPicPr>
        <p:blipFill>
          <a:blip r:embed="rId4">
            <a:alphaModFix/>
          </a:blip>
          <a:stretch>
            <a:fillRect/>
          </a:stretch>
        </p:blipFill>
        <p:spPr>
          <a:xfrm>
            <a:off x="1813950" y="3251975"/>
            <a:ext cx="5015799" cy="25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lang="en-GB"/>
              <a:t>PHC (Policy Hill-Climbing)</a:t>
            </a:r>
            <a:endParaRPr/>
          </a:p>
          <a:p>
            <a:pPr indent="0" lvl="0" marL="0" marR="0" rtl="0" algn="l">
              <a:lnSpc>
                <a:spcPct val="115000"/>
              </a:lnSpc>
              <a:spcBef>
                <a:spcPts val="1200"/>
              </a:spcBef>
              <a:spcAft>
                <a:spcPts val="0"/>
              </a:spcAft>
              <a:buNone/>
            </a:pPr>
            <a:r>
              <a:t/>
            </a:r>
            <a:endParaRPr/>
          </a:p>
          <a:p>
            <a:pPr indent="0" lvl="0" marL="0" marR="0" rtl="0" algn="l">
              <a:lnSpc>
                <a:spcPct val="115000"/>
              </a:lnSpc>
              <a:spcBef>
                <a:spcPts val="1200"/>
              </a:spcBef>
              <a:spcAft>
                <a:spcPts val="1200"/>
              </a:spcAft>
              <a:buNone/>
            </a:pPr>
            <a:r>
              <a:t/>
            </a:r>
            <a:endParaRPr/>
          </a:p>
        </p:txBody>
      </p:sp>
      <p:sp>
        <p:nvSpPr>
          <p:cNvPr id="232" name="Google Shape;23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u="sng"/>
              <a:t>STEP 2 - policy update:</a:t>
            </a:r>
            <a:endParaRPr u="sng"/>
          </a:p>
          <a:p>
            <a:pPr indent="-317500" lvl="1" marL="914400" rtl="0" algn="l">
              <a:spcBef>
                <a:spcPts val="0"/>
              </a:spcBef>
              <a:spcAft>
                <a:spcPts val="0"/>
              </a:spcAft>
              <a:buSzPts val="1400"/>
              <a:buChar char="○"/>
            </a:pPr>
            <a:r>
              <a:rPr lang="en-GB"/>
              <a:t>Increase the probability of the action with the highest Q-value.</a:t>
            </a:r>
            <a:endParaRPr/>
          </a:p>
          <a:p>
            <a:pPr indent="-317500" lvl="1" marL="914400" rtl="0" algn="l">
              <a:spcBef>
                <a:spcPts val="0"/>
              </a:spcBef>
              <a:spcAft>
                <a:spcPts val="0"/>
              </a:spcAft>
              <a:buSzPts val="1400"/>
              <a:buChar char="○"/>
            </a:pPr>
            <a:r>
              <a:rPr lang="en-GB"/>
              <a:t>Decrease the probabilities of all other actions.</a:t>
            </a:r>
            <a:endParaRPr/>
          </a:p>
          <a:p>
            <a:pPr indent="0" lvl="0" marL="457200" rtl="0" algn="l">
              <a:spcBef>
                <a:spcPts val="1200"/>
              </a:spcBef>
              <a:spcAft>
                <a:spcPts val="1200"/>
              </a:spcAft>
              <a:buNone/>
            </a:pPr>
            <a:r>
              <a:t/>
            </a:r>
            <a:endParaRPr u="sng"/>
          </a:p>
        </p:txBody>
      </p:sp>
      <p:pic>
        <p:nvPicPr>
          <p:cNvPr id="233" name="Google Shape;233;p40"/>
          <p:cNvPicPr preferRelativeResize="0"/>
          <p:nvPr/>
        </p:nvPicPr>
        <p:blipFill>
          <a:blip r:embed="rId3">
            <a:alphaModFix/>
          </a:blip>
          <a:stretch>
            <a:fillRect/>
          </a:stretch>
        </p:blipFill>
        <p:spPr>
          <a:xfrm>
            <a:off x="2185608" y="2128838"/>
            <a:ext cx="4593166" cy="885825"/>
          </a:xfrm>
          <a:prstGeom prst="rect">
            <a:avLst/>
          </a:prstGeom>
          <a:noFill/>
          <a:ln>
            <a:noFill/>
          </a:ln>
        </p:spPr>
      </p:pic>
      <p:pic>
        <p:nvPicPr>
          <p:cNvPr id="234" name="Google Shape;234;p40"/>
          <p:cNvPicPr preferRelativeResize="0"/>
          <p:nvPr/>
        </p:nvPicPr>
        <p:blipFill>
          <a:blip r:embed="rId4">
            <a:alphaModFix/>
          </a:blip>
          <a:stretch>
            <a:fillRect/>
          </a:stretch>
        </p:blipFill>
        <p:spPr>
          <a:xfrm>
            <a:off x="4024146" y="3212321"/>
            <a:ext cx="4808144" cy="7715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lang="en-GB"/>
              <a:t>Bellman Online Error</a:t>
            </a:r>
            <a:endParaRPr/>
          </a:p>
          <a:p>
            <a:pPr indent="0" lvl="0" marL="0" marR="0" rtl="0" algn="l">
              <a:lnSpc>
                <a:spcPct val="115000"/>
              </a:lnSpc>
              <a:spcBef>
                <a:spcPts val="1200"/>
              </a:spcBef>
              <a:spcAft>
                <a:spcPts val="0"/>
              </a:spcAft>
              <a:buNone/>
            </a:pPr>
            <a:r>
              <a:t/>
            </a:r>
            <a:endParaRPr/>
          </a:p>
          <a:p>
            <a:pPr indent="0" lvl="0" marL="0" marR="0" rtl="0" algn="l">
              <a:lnSpc>
                <a:spcPct val="115000"/>
              </a:lnSpc>
              <a:spcBef>
                <a:spcPts val="1200"/>
              </a:spcBef>
              <a:spcAft>
                <a:spcPts val="1200"/>
              </a:spcAft>
              <a:buNone/>
            </a:pPr>
            <a:r>
              <a:t/>
            </a:r>
            <a:endParaRPr/>
          </a:p>
        </p:txBody>
      </p:sp>
      <p:pic>
        <p:nvPicPr>
          <p:cNvPr id="240" name="Google Shape;240;p41"/>
          <p:cNvPicPr preferRelativeResize="0"/>
          <p:nvPr/>
        </p:nvPicPr>
        <p:blipFill>
          <a:blip r:embed="rId3">
            <a:alphaModFix/>
          </a:blip>
          <a:stretch>
            <a:fillRect/>
          </a:stretch>
        </p:blipFill>
        <p:spPr>
          <a:xfrm>
            <a:off x="1143000" y="1524788"/>
            <a:ext cx="6858000" cy="638175"/>
          </a:xfrm>
          <a:prstGeom prst="rect">
            <a:avLst/>
          </a:prstGeom>
          <a:noFill/>
          <a:ln>
            <a:noFill/>
          </a:ln>
        </p:spPr>
      </p:pic>
      <p:sp>
        <p:nvSpPr>
          <p:cNvPr id="241" name="Google Shape;241;p41"/>
          <p:cNvSpPr/>
          <p:nvPr/>
        </p:nvSpPr>
        <p:spPr>
          <a:xfrm>
            <a:off x="3490750" y="1533850"/>
            <a:ext cx="4432800" cy="572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41"/>
          <p:cNvSpPr txBox="1"/>
          <p:nvPr>
            <p:ph idx="1" type="body"/>
          </p:nvPr>
        </p:nvSpPr>
        <p:spPr>
          <a:xfrm>
            <a:off x="110225" y="2571750"/>
            <a:ext cx="8520600" cy="17667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GB"/>
              <a:t>The Bellman error acts as a “learning signal”, guiding the agent on how to update its Q-values to better approximate the true values.</a:t>
            </a:r>
            <a:endParaRPr/>
          </a:p>
          <a:p>
            <a:pPr indent="-342900" lvl="0" marL="457200" rtl="0" algn="l">
              <a:lnSpc>
                <a:spcPct val="100000"/>
              </a:lnSpc>
              <a:spcBef>
                <a:spcPts val="0"/>
              </a:spcBef>
              <a:spcAft>
                <a:spcPts val="0"/>
              </a:spcAft>
              <a:buSzPts val="1800"/>
              <a:buChar char="●"/>
            </a:pPr>
            <a:r>
              <a:rPr lang="en-GB"/>
              <a:t>A decreasing Bellman error over time indicates that the agent's Q-values are converging to the true Q-values.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a:t>
            </a:r>
            <a:endParaRPr/>
          </a:p>
        </p:txBody>
      </p:sp>
      <p:pic>
        <p:nvPicPr>
          <p:cNvPr id="67" name="Google Shape;67;p15"/>
          <p:cNvPicPr preferRelativeResize="0"/>
          <p:nvPr/>
        </p:nvPicPr>
        <p:blipFill>
          <a:blip r:embed="rId3">
            <a:alphaModFix/>
          </a:blip>
          <a:stretch>
            <a:fillRect/>
          </a:stretch>
        </p:blipFill>
        <p:spPr>
          <a:xfrm>
            <a:off x="6640125" y="0"/>
            <a:ext cx="5143501" cy="5143501"/>
          </a:xfrm>
          <a:prstGeom prst="rect">
            <a:avLst/>
          </a:prstGeom>
          <a:noFill/>
          <a:ln>
            <a:noFill/>
          </a:ln>
        </p:spPr>
      </p:pic>
      <p:sp>
        <p:nvSpPr>
          <p:cNvPr id="68" name="Google Shape;68;p15"/>
          <p:cNvSpPr txBox="1"/>
          <p:nvPr>
            <p:ph idx="1" type="body"/>
          </p:nvPr>
        </p:nvSpPr>
        <p:spPr>
          <a:xfrm>
            <a:off x="311700" y="1152475"/>
            <a:ext cx="62307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Clr>
                <a:schemeClr val="dk1"/>
              </a:buClr>
              <a:buSzPct val="61111"/>
              <a:buFont typeface="Arial"/>
              <a:buNone/>
            </a:pPr>
            <a:r>
              <a:rPr lang="en-GB"/>
              <a:t>Imagine an online auction system where multiple bidders (agents) are competing to win items. Each bidder can see the bids (actions) of other participants but cannot see their internal valuations or motivations (payoffs). The bidders use different algorithms to decide their bidding strategy, which are not known to the others (the forms of their learning algorithms are unknown).</a:t>
            </a:r>
            <a:endParaRPr/>
          </a:p>
          <a:p>
            <a:pPr indent="0" lvl="0" marL="0" rtl="0" algn="l">
              <a:spcBef>
                <a:spcPts val="1200"/>
              </a:spcBef>
              <a:spcAft>
                <a:spcPts val="1200"/>
              </a:spcAft>
              <a:buClr>
                <a:schemeClr val="dk1"/>
              </a:buClr>
              <a:buSzPct val="61111"/>
              <a:buFont typeface="Arial"/>
              <a:buNone/>
            </a:pPr>
            <a:r>
              <a:rPr lang="en-GB"/>
              <a:t>Over time, as the auction progresses, each bidder may adapt their strategy based on the observed actions of others. For instance, if a bidder notices that another consistently increases their bid by a small amount just before the auction closes, they might start placing their final bid slightly higher than before to outbid them. This adaptation leads to a non-stationary environment where strategies evolve and are not constant over time.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games</a:t>
            </a:r>
            <a:endParaRPr/>
          </a:p>
        </p:txBody>
      </p:sp>
      <p:grpSp>
        <p:nvGrpSpPr>
          <p:cNvPr id="248" name="Google Shape;248;p42"/>
          <p:cNvGrpSpPr/>
          <p:nvPr/>
        </p:nvGrpSpPr>
        <p:grpSpPr>
          <a:xfrm>
            <a:off x="1177350" y="1067038"/>
            <a:ext cx="3314275" cy="3792187"/>
            <a:chOff x="491550" y="1067038"/>
            <a:chExt cx="3314275" cy="3792187"/>
          </a:xfrm>
        </p:grpSpPr>
        <p:pic>
          <p:nvPicPr>
            <p:cNvPr id="249" name="Google Shape;249;p42"/>
            <p:cNvPicPr preferRelativeResize="0"/>
            <p:nvPr/>
          </p:nvPicPr>
          <p:blipFill>
            <a:blip r:embed="rId3">
              <a:alphaModFix/>
            </a:blip>
            <a:stretch>
              <a:fillRect/>
            </a:stretch>
          </p:blipFill>
          <p:spPr>
            <a:xfrm>
              <a:off x="491550" y="1689050"/>
              <a:ext cx="3314275" cy="3170175"/>
            </a:xfrm>
            <a:prstGeom prst="rect">
              <a:avLst/>
            </a:prstGeom>
            <a:noFill/>
            <a:ln>
              <a:noFill/>
            </a:ln>
          </p:spPr>
        </p:pic>
        <p:sp>
          <p:nvSpPr>
            <p:cNvPr id="250" name="Google Shape;250;p42"/>
            <p:cNvSpPr txBox="1"/>
            <p:nvPr/>
          </p:nvSpPr>
          <p:spPr>
            <a:xfrm>
              <a:off x="491550" y="1067038"/>
              <a:ext cx="3146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FF0000"/>
                  </a:solidFill>
                </a:rPr>
                <a:t>Rock-Paper-Scissors (</a:t>
              </a:r>
              <a:r>
                <a:rPr b="1" lang="en-GB" sz="1800">
                  <a:solidFill>
                    <a:srgbClr val="FF0000"/>
                  </a:solidFill>
                </a:rPr>
                <a:t>Competitive</a:t>
              </a:r>
              <a:r>
                <a:rPr b="1" lang="en-GB" sz="1800">
                  <a:solidFill>
                    <a:srgbClr val="FF0000"/>
                  </a:solidFill>
                </a:rPr>
                <a:t>)</a:t>
              </a:r>
              <a:endParaRPr b="1" sz="1800">
                <a:solidFill>
                  <a:srgbClr val="FF0000"/>
                </a:solidFill>
              </a:endParaRPr>
            </a:p>
          </p:txBody>
        </p:sp>
      </p:grpSp>
      <p:grpSp>
        <p:nvGrpSpPr>
          <p:cNvPr id="251" name="Google Shape;251;p42"/>
          <p:cNvGrpSpPr/>
          <p:nvPr/>
        </p:nvGrpSpPr>
        <p:grpSpPr>
          <a:xfrm>
            <a:off x="5253625" y="1067038"/>
            <a:ext cx="3279975" cy="3924062"/>
            <a:chOff x="5253625" y="1067038"/>
            <a:chExt cx="3279975" cy="3924062"/>
          </a:xfrm>
        </p:grpSpPr>
        <p:sp>
          <p:nvSpPr>
            <p:cNvPr id="252" name="Google Shape;252;p42"/>
            <p:cNvSpPr txBox="1"/>
            <p:nvPr/>
          </p:nvSpPr>
          <p:spPr>
            <a:xfrm>
              <a:off x="5387200" y="1067038"/>
              <a:ext cx="3146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FF0000"/>
                  </a:solidFill>
                </a:rPr>
                <a:t>Hill Climbing</a:t>
              </a:r>
              <a:endParaRPr b="1" sz="1800">
                <a:solidFill>
                  <a:srgbClr val="FF0000"/>
                </a:solidFill>
              </a:endParaRPr>
            </a:p>
            <a:p>
              <a:pPr indent="0" lvl="0" marL="0" rtl="0" algn="ctr">
                <a:spcBef>
                  <a:spcPts val="0"/>
                </a:spcBef>
                <a:spcAft>
                  <a:spcPts val="0"/>
                </a:spcAft>
                <a:buNone/>
              </a:pPr>
              <a:r>
                <a:rPr b="1" lang="en-GB" sz="1800">
                  <a:solidFill>
                    <a:srgbClr val="FF0000"/>
                  </a:solidFill>
                </a:rPr>
                <a:t>(</a:t>
              </a:r>
              <a:r>
                <a:rPr b="1" lang="en-GB" sz="1800">
                  <a:solidFill>
                    <a:srgbClr val="FF0000"/>
                  </a:solidFill>
                </a:rPr>
                <a:t>Cooperative</a:t>
              </a:r>
              <a:r>
                <a:rPr b="1" lang="en-GB" sz="1800">
                  <a:solidFill>
                    <a:srgbClr val="FF0000"/>
                  </a:solidFill>
                </a:rPr>
                <a:t>)</a:t>
              </a:r>
              <a:endParaRPr b="1" sz="1800">
                <a:solidFill>
                  <a:srgbClr val="FF0000"/>
                </a:solidFill>
              </a:endParaRPr>
            </a:p>
          </p:txBody>
        </p:sp>
        <p:pic>
          <p:nvPicPr>
            <p:cNvPr id="253" name="Google Shape;253;p42"/>
            <p:cNvPicPr preferRelativeResize="0"/>
            <p:nvPr/>
          </p:nvPicPr>
          <p:blipFill>
            <a:blip r:embed="rId4">
              <a:alphaModFix/>
            </a:blip>
            <a:stretch>
              <a:fillRect/>
            </a:stretch>
          </p:blipFill>
          <p:spPr>
            <a:xfrm>
              <a:off x="5253625" y="1844700"/>
              <a:ext cx="3146400" cy="31464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games</a:t>
            </a:r>
            <a:endParaRPr/>
          </a:p>
        </p:txBody>
      </p:sp>
      <p:grpSp>
        <p:nvGrpSpPr>
          <p:cNvPr id="259" name="Google Shape;259;p43"/>
          <p:cNvGrpSpPr/>
          <p:nvPr/>
        </p:nvGrpSpPr>
        <p:grpSpPr>
          <a:xfrm>
            <a:off x="1177350" y="1067038"/>
            <a:ext cx="3314275" cy="3792187"/>
            <a:chOff x="491550" y="1067038"/>
            <a:chExt cx="3314275" cy="3792187"/>
          </a:xfrm>
        </p:grpSpPr>
        <p:pic>
          <p:nvPicPr>
            <p:cNvPr id="260" name="Google Shape;260;p43"/>
            <p:cNvPicPr preferRelativeResize="0"/>
            <p:nvPr/>
          </p:nvPicPr>
          <p:blipFill>
            <a:blip r:embed="rId3">
              <a:alphaModFix/>
            </a:blip>
            <a:stretch>
              <a:fillRect/>
            </a:stretch>
          </p:blipFill>
          <p:spPr>
            <a:xfrm>
              <a:off x="491550" y="1689050"/>
              <a:ext cx="3314275" cy="3170175"/>
            </a:xfrm>
            <a:prstGeom prst="rect">
              <a:avLst/>
            </a:prstGeom>
            <a:noFill/>
            <a:ln>
              <a:noFill/>
            </a:ln>
          </p:spPr>
        </p:pic>
        <p:sp>
          <p:nvSpPr>
            <p:cNvPr id="261" name="Google Shape;261;p43"/>
            <p:cNvSpPr txBox="1"/>
            <p:nvPr/>
          </p:nvSpPr>
          <p:spPr>
            <a:xfrm>
              <a:off x="491550" y="1067038"/>
              <a:ext cx="3146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FF0000"/>
                  </a:solidFill>
                </a:rPr>
                <a:t>Rock-Paper-Scissors (Competitive)</a:t>
              </a:r>
              <a:endParaRPr b="1" sz="1800">
                <a:solidFill>
                  <a:srgbClr val="FF0000"/>
                </a:solidFill>
              </a:endParaRPr>
            </a:p>
          </p:txBody>
        </p:sp>
      </p:grpSp>
      <p:graphicFrame>
        <p:nvGraphicFramePr>
          <p:cNvPr id="262" name="Google Shape;262;p43"/>
          <p:cNvGraphicFramePr/>
          <p:nvPr/>
        </p:nvGraphicFramePr>
        <p:xfrm>
          <a:off x="4571975" y="3080350"/>
          <a:ext cx="3000000" cy="3000000"/>
        </p:xfrm>
        <a:graphic>
          <a:graphicData uri="http://schemas.openxmlformats.org/drawingml/2006/table">
            <a:tbl>
              <a:tblPr>
                <a:noFill/>
                <a:tableStyleId>{42CB11A7-4CE2-4275-A7C4-06DDB74523A7}</a:tableStyleId>
              </a:tblPr>
              <a:tblGrid>
                <a:gridCol w="1012475"/>
                <a:gridCol w="1012475"/>
                <a:gridCol w="1012475"/>
                <a:gridCol w="1012475"/>
              </a:tblGrid>
              <a:tr h="382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rock1</a:t>
                      </a:r>
                      <a:endParaRPr/>
                    </a:p>
                  </a:txBody>
                  <a:tcPr marT="91425" marB="91425" marR="91425" marL="91425"/>
                </a:tc>
                <a:tc>
                  <a:txBody>
                    <a:bodyPr/>
                    <a:lstStyle/>
                    <a:p>
                      <a:pPr indent="0" lvl="0" marL="0" rtl="0" algn="l">
                        <a:spcBef>
                          <a:spcPts val="0"/>
                        </a:spcBef>
                        <a:spcAft>
                          <a:spcPts val="0"/>
                        </a:spcAft>
                        <a:buNone/>
                      </a:pPr>
                      <a:r>
                        <a:rPr lang="en-GB"/>
                        <a:t>paper1</a:t>
                      </a:r>
                      <a:endParaRPr/>
                    </a:p>
                  </a:txBody>
                  <a:tcPr marT="91425" marB="91425" marR="91425" marL="91425"/>
                </a:tc>
                <a:tc>
                  <a:txBody>
                    <a:bodyPr/>
                    <a:lstStyle/>
                    <a:p>
                      <a:pPr indent="0" lvl="0" marL="0" rtl="0" algn="l">
                        <a:spcBef>
                          <a:spcPts val="0"/>
                        </a:spcBef>
                        <a:spcAft>
                          <a:spcPts val="0"/>
                        </a:spcAft>
                        <a:buNone/>
                      </a:pPr>
                      <a:r>
                        <a:rPr lang="en-GB"/>
                        <a:t>scissors1</a:t>
                      </a:r>
                      <a:endParaRPr/>
                    </a:p>
                  </a:txBody>
                  <a:tcPr marT="91425" marB="91425" marR="91425" marL="91425"/>
                </a:tc>
              </a:tr>
              <a:tr h="382075">
                <a:tc>
                  <a:txBody>
                    <a:bodyPr/>
                    <a:lstStyle/>
                    <a:p>
                      <a:pPr indent="0" lvl="0" marL="0" rtl="0" algn="l">
                        <a:spcBef>
                          <a:spcPts val="0"/>
                        </a:spcBef>
                        <a:spcAft>
                          <a:spcPts val="0"/>
                        </a:spcAft>
                        <a:buNone/>
                      </a:pPr>
                      <a:r>
                        <a:rPr lang="en-GB">
                          <a:solidFill>
                            <a:schemeClr val="dk1"/>
                          </a:solidFill>
                        </a:rPr>
                        <a:t>rock2</a:t>
                      </a:r>
                      <a:endParaRPr/>
                    </a:p>
                  </a:txBody>
                  <a:tcPr marT="91425" marB="91425" marR="91425" marL="91425"/>
                </a:tc>
                <a:tc>
                  <a:txBody>
                    <a:bodyPr/>
                    <a:lstStyle/>
                    <a:p>
                      <a:pPr indent="0" lvl="0" marL="0" rtl="0" algn="l">
                        <a:spcBef>
                          <a:spcPts val="0"/>
                        </a:spcBef>
                        <a:spcAft>
                          <a:spcPts val="0"/>
                        </a:spcAft>
                        <a:buNone/>
                      </a:pPr>
                      <a:r>
                        <a:rPr lang="en-GB"/>
                        <a:t>0</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r>
              <a:tr h="382075">
                <a:tc>
                  <a:txBody>
                    <a:bodyPr/>
                    <a:lstStyle/>
                    <a:p>
                      <a:pPr indent="0" lvl="0" marL="0" rtl="0" algn="l">
                        <a:spcBef>
                          <a:spcPts val="0"/>
                        </a:spcBef>
                        <a:spcAft>
                          <a:spcPts val="0"/>
                        </a:spcAft>
                        <a:buNone/>
                      </a:pPr>
                      <a:r>
                        <a:rPr lang="en-GB">
                          <a:solidFill>
                            <a:schemeClr val="dk1"/>
                          </a:solidFill>
                        </a:rPr>
                        <a:t>paper2</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0</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r>
              <a:tr h="382075">
                <a:tc>
                  <a:txBody>
                    <a:bodyPr/>
                    <a:lstStyle/>
                    <a:p>
                      <a:pPr indent="0" lvl="0" marL="0" rtl="0" algn="l">
                        <a:spcBef>
                          <a:spcPts val="0"/>
                        </a:spcBef>
                        <a:spcAft>
                          <a:spcPts val="0"/>
                        </a:spcAft>
                        <a:buNone/>
                      </a:pPr>
                      <a:r>
                        <a:rPr lang="en-GB">
                          <a:solidFill>
                            <a:schemeClr val="dk1"/>
                          </a:solidFill>
                        </a:rPr>
                        <a:t>scissors2</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0</a:t>
                      </a:r>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Play against constant </a:t>
            </a:r>
            <a:r>
              <a:rPr lang="en-GB"/>
              <a:t>Opponent</a:t>
            </a:r>
            <a:r>
              <a:rPr lang="en-GB"/>
              <a:t> </a:t>
            </a:r>
            <a:endParaRPr/>
          </a:p>
        </p:txBody>
      </p:sp>
      <p:pic>
        <p:nvPicPr>
          <p:cNvPr id="268" name="Google Shape;268;p44"/>
          <p:cNvPicPr preferRelativeResize="0"/>
          <p:nvPr/>
        </p:nvPicPr>
        <p:blipFill>
          <a:blip r:embed="rId3">
            <a:alphaModFix/>
          </a:blip>
          <a:stretch>
            <a:fillRect/>
          </a:stretch>
        </p:blipFill>
        <p:spPr>
          <a:xfrm>
            <a:off x="4440225" y="1253925"/>
            <a:ext cx="4618148" cy="3132126"/>
          </a:xfrm>
          <a:prstGeom prst="rect">
            <a:avLst/>
          </a:prstGeom>
          <a:noFill/>
          <a:ln>
            <a:noFill/>
          </a:ln>
        </p:spPr>
      </p:pic>
      <p:pic>
        <p:nvPicPr>
          <p:cNvPr id="269" name="Google Shape;269;p44"/>
          <p:cNvPicPr preferRelativeResize="0"/>
          <p:nvPr/>
        </p:nvPicPr>
        <p:blipFill>
          <a:blip r:embed="rId4">
            <a:alphaModFix/>
          </a:blip>
          <a:stretch>
            <a:fillRect/>
          </a:stretch>
        </p:blipFill>
        <p:spPr>
          <a:xfrm>
            <a:off x="18000" y="1253925"/>
            <a:ext cx="4447749" cy="3132150"/>
          </a:xfrm>
          <a:prstGeom prst="rect">
            <a:avLst/>
          </a:prstGeom>
          <a:noFill/>
          <a:ln>
            <a:noFill/>
          </a:ln>
        </p:spPr>
      </p:pic>
      <p:pic>
        <p:nvPicPr>
          <p:cNvPr id="270" name="Google Shape;270;p44"/>
          <p:cNvPicPr preferRelativeResize="0"/>
          <p:nvPr/>
        </p:nvPicPr>
        <p:blipFill>
          <a:blip r:embed="rId5">
            <a:alphaModFix/>
          </a:blip>
          <a:stretch>
            <a:fillRect/>
          </a:stretch>
        </p:blipFill>
        <p:spPr>
          <a:xfrm>
            <a:off x="18000" y="1253950"/>
            <a:ext cx="4447749" cy="3132126"/>
          </a:xfrm>
          <a:prstGeom prst="rect">
            <a:avLst/>
          </a:prstGeom>
          <a:noFill/>
          <a:ln>
            <a:noFill/>
          </a:ln>
        </p:spPr>
      </p:pic>
      <p:pic>
        <p:nvPicPr>
          <p:cNvPr id="271" name="Google Shape;271;p44"/>
          <p:cNvPicPr preferRelativeResize="0"/>
          <p:nvPr/>
        </p:nvPicPr>
        <p:blipFill>
          <a:blip r:embed="rId6">
            <a:alphaModFix/>
          </a:blip>
          <a:stretch>
            <a:fillRect/>
          </a:stretch>
        </p:blipFill>
        <p:spPr>
          <a:xfrm>
            <a:off x="18000" y="1253950"/>
            <a:ext cx="4447749" cy="3132126"/>
          </a:xfrm>
          <a:prstGeom prst="rect">
            <a:avLst/>
          </a:prstGeom>
          <a:noFill/>
          <a:ln>
            <a:noFill/>
          </a:ln>
        </p:spPr>
      </p:pic>
      <p:pic>
        <p:nvPicPr>
          <p:cNvPr id="272" name="Google Shape;272;p44"/>
          <p:cNvPicPr preferRelativeResize="0"/>
          <p:nvPr/>
        </p:nvPicPr>
        <p:blipFill>
          <a:blip r:embed="rId7">
            <a:alphaModFix/>
          </a:blip>
          <a:stretch>
            <a:fillRect/>
          </a:stretch>
        </p:blipFill>
        <p:spPr>
          <a:xfrm>
            <a:off x="18000" y="1253950"/>
            <a:ext cx="4447749" cy="3356824"/>
          </a:xfrm>
          <a:prstGeom prst="rect">
            <a:avLst/>
          </a:prstGeom>
          <a:noFill/>
          <a:ln>
            <a:noFill/>
          </a:ln>
        </p:spPr>
      </p:pic>
      <p:pic>
        <p:nvPicPr>
          <p:cNvPr id="273" name="Google Shape;273;p44"/>
          <p:cNvPicPr preferRelativeResize="0"/>
          <p:nvPr/>
        </p:nvPicPr>
        <p:blipFill>
          <a:blip r:embed="rId8">
            <a:alphaModFix/>
          </a:blip>
          <a:stretch>
            <a:fillRect/>
          </a:stretch>
        </p:blipFill>
        <p:spPr>
          <a:xfrm>
            <a:off x="4440225" y="1135850"/>
            <a:ext cx="4703775" cy="34749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Play against constant strategy </a:t>
            </a:r>
            <a:r>
              <a:rPr lang="en-GB">
                <a:solidFill>
                  <a:srgbClr val="999999"/>
                </a:solidFill>
              </a:rPr>
              <a:t>(</a:t>
            </a:r>
            <a:r>
              <a:rPr lang="en-GB">
                <a:solidFill>
                  <a:srgbClr val="999999"/>
                </a:solidFill>
              </a:rPr>
              <a:t>HyperQ - Bayesian) </a:t>
            </a:r>
            <a:endParaRPr>
              <a:solidFill>
                <a:srgbClr val="999999"/>
              </a:solidFill>
            </a:endParaRPr>
          </a:p>
        </p:txBody>
      </p:sp>
      <p:grpSp>
        <p:nvGrpSpPr>
          <p:cNvPr id="279" name="Google Shape;279;p45"/>
          <p:cNvGrpSpPr/>
          <p:nvPr/>
        </p:nvGrpSpPr>
        <p:grpSpPr>
          <a:xfrm>
            <a:off x="247440" y="1644313"/>
            <a:ext cx="8664866" cy="3245372"/>
            <a:chOff x="247450" y="1644275"/>
            <a:chExt cx="8518350" cy="3145350"/>
          </a:xfrm>
        </p:grpSpPr>
        <p:pic>
          <p:nvPicPr>
            <p:cNvPr id="280" name="Google Shape;280;p45"/>
            <p:cNvPicPr preferRelativeResize="0"/>
            <p:nvPr/>
          </p:nvPicPr>
          <p:blipFill>
            <a:blip r:embed="rId3">
              <a:alphaModFix/>
            </a:blip>
            <a:stretch>
              <a:fillRect/>
            </a:stretch>
          </p:blipFill>
          <p:spPr>
            <a:xfrm>
              <a:off x="247450" y="1644275"/>
              <a:ext cx="4117600" cy="3088200"/>
            </a:xfrm>
            <a:prstGeom prst="rect">
              <a:avLst/>
            </a:prstGeom>
            <a:noFill/>
            <a:ln>
              <a:noFill/>
            </a:ln>
          </p:spPr>
        </p:pic>
        <p:pic>
          <p:nvPicPr>
            <p:cNvPr id="281" name="Google Shape;281;p45"/>
            <p:cNvPicPr preferRelativeResize="0"/>
            <p:nvPr/>
          </p:nvPicPr>
          <p:blipFill rotWithShape="1">
            <a:blip r:embed="rId4">
              <a:alphaModFix/>
            </a:blip>
            <a:srcRect b="0" l="709" r="709" t="0"/>
            <a:stretch/>
          </p:blipFill>
          <p:spPr>
            <a:xfrm>
              <a:off x="4572000" y="1644275"/>
              <a:ext cx="4193800" cy="3145350"/>
            </a:xfrm>
            <a:prstGeom prst="rect">
              <a:avLst/>
            </a:prstGeom>
            <a:noFill/>
            <a:ln>
              <a:noFill/>
            </a:ln>
          </p:spPr>
        </p:pic>
      </p:grpSp>
      <p:pic>
        <p:nvPicPr>
          <p:cNvPr id="282" name="Google Shape;282;p45"/>
          <p:cNvPicPr preferRelativeResize="0"/>
          <p:nvPr/>
        </p:nvPicPr>
        <p:blipFill rotWithShape="1">
          <a:blip r:embed="rId5">
            <a:alphaModFix/>
          </a:blip>
          <a:srcRect b="0" l="0" r="0" t="0"/>
          <a:stretch/>
        </p:blipFill>
        <p:spPr>
          <a:xfrm>
            <a:off x="157325" y="1644275"/>
            <a:ext cx="4327050" cy="3245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Play against random </a:t>
            </a:r>
            <a:r>
              <a:rPr lang="en-GB"/>
              <a:t>Opponent</a:t>
            </a:r>
            <a:r>
              <a:rPr lang="en-GB"/>
              <a:t> </a:t>
            </a:r>
            <a:endParaRPr/>
          </a:p>
        </p:txBody>
      </p:sp>
      <p:sp>
        <p:nvSpPr>
          <p:cNvPr id="288" name="Google Shape;28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Random Opponent’s strategy: [⅓, ⅓, ⅓ ]</a:t>
            </a:r>
            <a:endParaRPr/>
          </a:p>
          <a:p>
            <a:pPr indent="-342900" lvl="0" marL="457200" rtl="0" algn="l">
              <a:spcBef>
                <a:spcPts val="0"/>
              </a:spcBef>
              <a:spcAft>
                <a:spcPts val="0"/>
              </a:spcAft>
              <a:buSzPts val="1800"/>
              <a:buChar char="●"/>
            </a:pPr>
            <a:r>
              <a:rPr lang="en-GB"/>
              <a:t>To check our adaptive learning - we </a:t>
            </a:r>
            <a:r>
              <a:rPr lang="en-GB"/>
              <a:t>initialize</a:t>
            </a:r>
            <a:r>
              <a:rPr lang="en-GB"/>
              <a:t> our agent with </a:t>
            </a:r>
            <a:r>
              <a:rPr lang="en-GB"/>
              <a:t>strategy</a:t>
            </a:r>
            <a:r>
              <a:rPr lang="en-GB"/>
              <a:t> [1, 0, 0]</a:t>
            </a:r>
            <a:endParaRPr/>
          </a:p>
          <a:p>
            <a:pPr indent="0" lvl="0" marL="457200" rtl="0" algn="l">
              <a:spcBef>
                <a:spcPts val="1200"/>
              </a:spcBef>
              <a:spcAft>
                <a:spcPts val="1200"/>
              </a:spcAft>
              <a:buNone/>
            </a:pPr>
            <a:r>
              <a:t/>
            </a:r>
            <a:endParaRPr u="sng"/>
          </a:p>
        </p:txBody>
      </p:sp>
      <p:grpSp>
        <p:nvGrpSpPr>
          <p:cNvPr id="289" name="Google Shape;289;p46"/>
          <p:cNvGrpSpPr/>
          <p:nvPr/>
        </p:nvGrpSpPr>
        <p:grpSpPr>
          <a:xfrm>
            <a:off x="684125" y="1901300"/>
            <a:ext cx="7884199" cy="3227470"/>
            <a:chOff x="684125" y="1901300"/>
            <a:chExt cx="7884199" cy="3227470"/>
          </a:xfrm>
        </p:grpSpPr>
        <p:grpSp>
          <p:nvGrpSpPr>
            <p:cNvPr id="290" name="Google Shape;290;p46"/>
            <p:cNvGrpSpPr/>
            <p:nvPr/>
          </p:nvGrpSpPr>
          <p:grpSpPr>
            <a:xfrm>
              <a:off x="684125" y="1940600"/>
              <a:ext cx="3776501" cy="3188170"/>
              <a:chOff x="684125" y="1940600"/>
              <a:chExt cx="3776501" cy="3188170"/>
            </a:xfrm>
          </p:grpSpPr>
          <p:pic>
            <p:nvPicPr>
              <p:cNvPr id="291" name="Google Shape;291;p46"/>
              <p:cNvPicPr preferRelativeResize="0"/>
              <p:nvPr/>
            </p:nvPicPr>
            <p:blipFill rotWithShape="1">
              <a:blip r:embed="rId3">
                <a:alphaModFix/>
              </a:blip>
              <a:srcRect b="0" l="0" r="0" t="0"/>
              <a:stretch/>
            </p:blipFill>
            <p:spPr>
              <a:xfrm>
                <a:off x="684125" y="2296403"/>
                <a:ext cx="3776501" cy="2832367"/>
              </a:xfrm>
              <a:prstGeom prst="rect">
                <a:avLst/>
              </a:prstGeom>
              <a:noFill/>
              <a:ln>
                <a:noFill/>
              </a:ln>
            </p:spPr>
          </p:pic>
          <p:sp>
            <p:nvSpPr>
              <p:cNvPr id="292" name="Google Shape;292;p46"/>
              <p:cNvSpPr txBox="1"/>
              <p:nvPr/>
            </p:nvSpPr>
            <p:spPr>
              <a:xfrm>
                <a:off x="1771850" y="1940600"/>
                <a:ext cx="24306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HyperQ - EMA</a:t>
                </a:r>
                <a:endParaRPr b="1" sz="1800">
                  <a:solidFill>
                    <a:schemeClr val="dk2"/>
                  </a:solidFill>
                </a:endParaRPr>
              </a:p>
            </p:txBody>
          </p:sp>
        </p:grpSp>
        <p:grpSp>
          <p:nvGrpSpPr>
            <p:cNvPr id="293" name="Google Shape;293;p46"/>
            <p:cNvGrpSpPr/>
            <p:nvPr/>
          </p:nvGrpSpPr>
          <p:grpSpPr>
            <a:xfrm>
              <a:off x="4791825" y="1901300"/>
              <a:ext cx="3776499" cy="3227458"/>
              <a:chOff x="4791825" y="1901300"/>
              <a:chExt cx="3776499" cy="3227458"/>
            </a:xfrm>
          </p:grpSpPr>
          <p:pic>
            <p:nvPicPr>
              <p:cNvPr id="294" name="Google Shape;294;p46"/>
              <p:cNvPicPr preferRelativeResize="0"/>
              <p:nvPr/>
            </p:nvPicPr>
            <p:blipFill rotWithShape="1">
              <a:blip r:embed="rId4">
                <a:alphaModFix/>
              </a:blip>
              <a:srcRect b="0" l="0" r="0" t="0"/>
              <a:stretch/>
            </p:blipFill>
            <p:spPr>
              <a:xfrm>
                <a:off x="4791825" y="2296400"/>
                <a:ext cx="3776499" cy="2832358"/>
              </a:xfrm>
              <a:prstGeom prst="rect">
                <a:avLst/>
              </a:prstGeom>
              <a:noFill/>
              <a:ln>
                <a:noFill/>
              </a:ln>
            </p:spPr>
          </p:pic>
          <p:sp>
            <p:nvSpPr>
              <p:cNvPr id="295" name="Google Shape;295;p46"/>
              <p:cNvSpPr txBox="1"/>
              <p:nvPr/>
            </p:nvSpPr>
            <p:spPr>
              <a:xfrm>
                <a:off x="5596500" y="1901300"/>
                <a:ext cx="24306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rPr>
                  <a:t>HyperQ - </a:t>
                </a:r>
                <a:r>
                  <a:rPr b="1" lang="en-GB" sz="1800">
                    <a:solidFill>
                      <a:schemeClr val="dk2"/>
                    </a:solidFill>
                  </a:rPr>
                  <a:t>bayesian</a:t>
                </a:r>
                <a:endParaRPr b="1" sz="1800">
                  <a:solidFill>
                    <a:schemeClr val="dk2"/>
                  </a:solidFill>
                </a:endParaRPr>
              </a:p>
            </p:txBody>
          </p:sp>
        </p:grpSp>
      </p:grpSp>
      <p:sp>
        <p:nvSpPr>
          <p:cNvPr id="296" name="Google Shape;296;p46"/>
          <p:cNvSpPr txBox="1"/>
          <p:nvPr/>
        </p:nvSpPr>
        <p:spPr>
          <a:xfrm rot="-5400000">
            <a:off x="-104675" y="3442075"/>
            <a:ext cx="14049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probability</a:t>
            </a:r>
            <a:endParaRPr sz="18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Play against random Opponent - Interesting results </a:t>
            </a:r>
            <a:endParaRPr/>
          </a:p>
        </p:txBody>
      </p:sp>
      <p:sp>
        <p:nvSpPr>
          <p:cNvPr id="302" name="Google Shape;30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IGA agent isn’t learning (zero gradients)</a:t>
            </a:r>
            <a:endParaRPr/>
          </a:p>
          <a:p>
            <a:pPr indent="-342900" lvl="0" marL="457200" rtl="0" algn="l">
              <a:spcBef>
                <a:spcPts val="0"/>
              </a:spcBef>
              <a:spcAft>
                <a:spcPts val="0"/>
              </a:spcAft>
              <a:buSzPts val="1800"/>
              <a:buChar char="●"/>
            </a:pPr>
            <a:r>
              <a:rPr lang="en-GB"/>
              <a:t>PHC agent isn’t converging to a strategy </a:t>
            </a:r>
            <a:endParaRPr/>
          </a:p>
          <a:p>
            <a:pPr indent="0" lvl="0" marL="457200" rtl="0" algn="l">
              <a:spcBef>
                <a:spcPts val="1200"/>
              </a:spcBef>
              <a:spcAft>
                <a:spcPts val="1200"/>
              </a:spcAft>
              <a:buNone/>
            </a:pPr>
            <a:r>
              <a:t/>
            </a:r>
            <a:endParaRPr u="sng"/>
          </a:p>
        </p:txBody>
      </p:sp>
      <p:grpSp>
        <p:nvGrpSpPr>
          <p:cNvPr id="303" name="Google Shape;303;p47"/>
          <p:cNvGrpSpPr/>
          <p:nvPr/>
        </p:nvGrpSpPr>
        <p:grpSpPr>
          <a:xfrm>
            <a:off x="554738" y="2016800"/>
            <a:ext cx="3776525" cy="3111250"/>
            <a:chOff x="554738" y="2016800"/>
            <a:chExt cx="3776525" cy="3111250"/>
          </a:xfrm>
        </p:grpSpPr>
        <p:pic>
          <p:nvPicPr>
            <p:cNvPr id="304" name="Google Shape;304;p47"/>
            <p:cNvPicPr preferRelativeResize="0"/>
            <p:nvPr/>
          </p:nvPicPr>
          <p:blipFill rotWithShape="1">
            <a:blip r:embed="rId3">
              <a:alphaModFix/>
            </a:blip>
            <a:srcRect b="0" l="0" r="0" t="0"/>
            <a:stretch/>
          </p:blipFill>
          <p:spPr>
            <a:xfrm>
              <a:off x="554738" y="2295650"/>
              <a:ext cx="3776525" cy="2832400"/>
            </a:xfrm>
            <a:prstGeom prst="rect">
              <a:avLst/>
            </a:prstGeom>
            <a:noFill/>
            <a:ln>
              <a:noFill/>
            </a:ln>
          </p:spPr>
        </p:pic>
        <p:sp>
          <p:nvSpPr>
            <p:cNvPr id="305" name="Google Shape;305;p47"/>
            <p:cNvSpPr txBox="1"/>
            <p:nvPr/>
          </p:nvSpPr>
          <p:spPr>
            <a:xfrm>
              <a:off x="1314650" y="2016800"/>
              <a:ext cx="2430600" cy="2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IGA</a:t>
              </a:r>
              <a:endParaRPr b="1" sz="1800">
                <a:solidFill>
                  <a:schemeClr val="dk2"/>
                </a:solidFill>
              </a:endParaRPr>
            </a:p>
          </p:txBody>
        </p:sp>
      </p:grpSp>
      <p:grpSp>
        <p:nvGrpSpPr>
          <p:cNvPr id="306" name="Google Shape;306;p47"/>
          <p:cNvGrpSpPr/>
          <p:nvPr/>
        </p:nvGrpSpPr>
        <p:grpSpPr>
          <a:xfrm>
            <a:off x="5181400" y="2030900"/>
            <a:ext cx="3650901" cy="3071363"/>
            <a:chOff x="5181400" y="2030900"/>
            <a:chExt cx="3650901" cy="3071363"/>
          </a:xfrm>
        </p:grpSpPr>
        <p:pic>
          <p:nvPicPr>
            <p:cNvPr id="307" name="Google Shape;307;p47"/>
            <p:cNvPicPr preferRelativeResize="0"/>
            <p:nvPr/>
          </p:nvPicPr>
          <p:blipFill rotWithShape="1">
            <a:blip r:embed="rId4">
              <a:alphaModFix/>
            </a:blip>
            <a:srcRect b="0" l="0" r="0" t="0"/>
            <a:stretch/>
          </p:blipFill>
          <p:spPr>
            <a:xfrm>
              <a:off x="5181400" y="2364088"/>
              <a:ext cx="3650901" cy="2738176"/>
            </a:xfrm>
            <a:prstGeom prst="rect">
              <a:avLst/>
            </a:prstGeom>
            <a:noFill/>
            <a:ln>
              <a:noFill/>
            </a:ln>
          </p:spPr>
        </p:pic>
        <p:sp>
          <p:nvSpPr>
            <p:cNvPr id="308" name="Google Shape;308;p47"/>
            <p:cNvSpPr txBox="1"/>
            <p:nvPr/>
          </p:nvSpPr>
          <p:spPr>
            <a:xfrm>
              <a:off x="5825950" y="2030900"/>
              <a:ext cx="2430600" cy="2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PHC</a:t>
              </a:r>
              <a:endParaRPr b="1" sz="1800">
                <a:solidFill>
                  <a:schemeClr val="dk2"/>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t>IGA (Infinitesimal Gradient Ascent)</a:t>
            </a:r>
            <a:endParaRPr sz="1800">
              <a:solidFill>
                <a:schemeClr val="dk2"/>
              </a:solidFill>
            </a:endParaRPr>
          </a:p>
          <a:p>
            <a:pPr indent="0" lvl="0" marL="0" rtl="0" algn="l">
              <a:spcBef>
                <a:spcPts val="1200"/>
              </a:spcBef>
              <a:spcAft>
                <a:spcPts val="0"/>
              </a:spcAft>
              <a:buNone/>
            </a:pPr>
            <a:r>
              <a:t/>
            </a:r>
            <a:endParaRPr/>
          </a:p>
        </p:txBody>
      </p:sp>
      <p:pic>
        <p:nvPicPr>
          <p:cNvPr id="314" name="Google Shape;314;p48"/>
          <p:cNvPicPr preferRelativeResize="0"/>
          <p:nvPr/>
        </p:nvPicPr>
        <p:blipFill>
          <a:blip r:embed="rId3">
            <a:alphaModFix/>
          </a:blip>
          <a:stretch>
            <a:fillRect/>
          </a:stretch>
        </p:blipFill>
        <p:spPr>
          <a:xfrm>
            <a:off x="311700" y="1180075"/>
            <a:ext cx="2404850" cy="876475"/>
          </a:xfrm>
          <a:prstGeom prst="rect">
            <a:avLst/>
          </a:prstGeom>
          <a:noFill/>
          <a:ln cap="flat" cmpd="sng" w="9525">
            <a:solidFill>
              <a:srgbClr val="FF0000"/>
            </a:solidFill>
            <a:prstDash val="solid"/>
            <a:round/>
            <a:headEnd len="sm" w="sm" type="none"/>
            <a:tailEnd len="sm" w="sm" type="none"/>
          </a:ln>
        </p:spPr>
      </p:pic>
      <p:pic>
        <p:nvPicPr>
          <p:cNvPr id="315" name="Google Shape;315;p48"/>
          <p:cNvPicPr preferRelativeResize="0"/>
          <p:nvPr/>
        </p:nvPicPr>
        <p:blipFill>
          <a:blip r:embed="rId4">
            <a:alphaModFix/>
          </a:blip>
          <a:stretch>
            <a:fillRect/>
          </a:stretch>
        </p:blipFill>
        <p:spPr>
          <a:xfrm>
            <a:off x="222475" y="2218900"/>
            <a:ext cx="3779950" cy="989375"/>
          </a:xfrm>
          <a:prstGeom prst="rect">
            <a:avLst/>
          </a:prstGeom>
          <a:noFill/>
          <a:ln cap="flat" cmpd="sng" w="9525">
            <a:solidFill>
              <a:schemeClr val="dk1"/>
            </a:solidFill>
            <a:prstDash val="solid"/>
            <a:round/>
            <a:headEnd len="sm" w="sm" type="none"/>
            <a:tailEnd len="sm" w="sm" type="none"/>
          </a:ln>
        </p:spPr>
      </p:pic>
      <p:pic>
        <p:nvPicPr>
          <p:cNvPr id="316" name="Google Shape;316;p48"/>
          <p:cNvPicPr preferRelativeResize="0"/>
          <p:nvPr/>
        </p:nvPicPr>
        <p:blipFill>
          <a:blip r:embed="rId5">
            <a:alphaModFix/>
          </a:blip>
          <a:stretch>
            <a:fillRect/>
          </a:stretch>
        </p:blipFill>
        <p:spPr>
          <a:xfrm>
            <a:off x="4456250" y="1781850"/>
            <a:ext cx="4687750" cy="1863475"/>
          </a:xfrm>
          <a:prstGeom prst="rect">
            <a:avLst/>
          </a:prstGeom>
          <a:noFill/>
          <a:ln>
            <a:noFill/>
          </a:ln>
        </p:spPr>
      </p:pic>
      <p:pic>
        <p:nvPicPr>
          <p:cNvPr id="317" name="Google Shape;317;p48"/>
          <p:cNvPicPr preferRelativeResize="0"/>
          <p:nvPr/>
        </p:nvPicPr>
        <p:blipFill>
          <a:blip r:embed="rId6">
            <a:alphaModFix/>
          </a:blip>
          <a:stretch>
            <a:fillRect/>
          </a:stretch>
        </p:blipFill>
        <p:spPr>
          <a:xfrm>
            <a:off x="152400" y="3360675"/>
            <a:ext cx="4078318" cy="572700"/>
          </a:xfrm>
          <a:prstGeom prst="rect">
            <a:avLst/>
          </a:prstGeom>
          <a:noFill/>
          <a:ln>
            <a:noFill/>
          </a:ln>
        </p:spPr>
      </p:pic>
      <p:sp>
        <p:nvSpPr>
          <p:cNvPr id="318" name="Google Shape;318;p48"/>
          <p:cNvSpPr txBox="1"/>
          <p:nvPr>
            <p:ph idx="1" type="body"/>
          </p:nvPr>
        </p:nvSpPr>
        <p:spPr>
          <a:xfrm>
            <a:off x="4456250" y="3782100"/>
            <a:ext cx="4376100" cy="8766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GB"/>
              <a:t>We play zero-sum game -&gt; sum(Ri)=0</a:t>
            </a:r>
            <a:endParaRPr/>
          </a:p>
          <a:p>
            <a:pPr indent="-334327" lvl="0" marL="457200" rtl="0" algn="l">
              <a:spcBef>
                <a:spcPts val="0"/>
              </a:spcBef>
              <a:spcAft>
                <a:spcPts val="0"/>
              </a:spcAft>
              <a:buSzPct val="100000"/>
              <a:buChar char="●"/>
            </a:pPr>
            <a:r>
              <a:rPr lang="en-GB"/>
              <a:t>Completely</a:t>
            </a:r>
            <a:r>
              <a:rPr lang="en-GB"/>
              <a:t> random </a:t>
            </a:r>
            <a:r>
              <a:rPr lang="en-GB"/>
              <a:t>opponent</a:t>
            </a:r>
            <a:endParaRPr u="sng"/>
          </a:p>
        </p:txBody>
      </p:sp>
      <p:pic>
        <p:nvPicPr>
          <p:cNvPr id="319" name="Google Shape;319;p48"/>
          <p:cNvPicPr preferRelativeResize="0"/>
          <p:nvPr/>
        </p:nvPicPr>
        <p:blipFill>
          <a:blip r:embed="rId7">
            <a:alphaModFix/>
          </a:blip>
          <a:stretch>
            <a:fillRect/>
          </a:stretch>
        </p:blipFill>
        <p:spPr>
          <a:xfrm>
            <a:off x="4637825" y="4485650"/>
            <a:ext cx="1043825" cy="473725"/>
          </a:xfrm>
          <a:prstGeom prst="rect">
            <a:avLst/>
          </a:prstGeom>
          <a:noFill/>
          <a:ln>
            <a:noFill/>
          </a:ln>
        </p:spPr>
      </p:pic>
      <p:pic>
        <p:nvPicPr>
          <p:cNvPr id="320" name="Google Shape;320;p48"/>
          <p:cNvPicPr preferRelativeResize="0"/>
          <p:nvPr/>
        </p:nvPicPr>
        <p:blipFill>
          <a:blip r:embed="rId8">
            <a:alphaModFix/>
          </a:blip>
          <a:stretch>
            <a:fillRect/>
          </a:stretch>
        </p:blipFill>
        <p:spPr>
          <a:xfrm>
            <a:off x="4456250" y="3208275"/>
            <a:ext cx="1647614" cy="572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 Q agent vs.</a:t>
            </a:r>
            <a:r>
              <a:rPr lang="en-GB"/>
              <a:t> IGA agent</a:t>
            </a:r>
            <a:endParaRPr/>
          </a:p>
        </p:txBody>
      </p:sp>
      <p:pic>
        <p:nvPicPr>
          <p:cNvPr id="326" name="Google Shape;326;p49"/>
          <p:cNvPicPr preferRelativeResize="0"/>
          <p:nvPr/>
        </p:nvPicPr>
        <p:blipFill rotWithShape="1">
          <a:blip r:embed="rId3">
            <a:alphaModFix/>
          </a:blip>
          <a:srcRect b="0" l="0" r="49454" t="0"/>
          <a:stretch/>
        </p:blipFill>
        <p:spPr>
          <a:xfrm>
            <a:off x="4717500" y="1398725"/>
            <a:ext cx="4419601" cy="3133725"/>
          </a:xfrm>
          <a:prstGeom prst="rect">
            <a:avLst/>
          </a:prstGeom>
          <a:noFill/>
          <a:ln>
            <a:noFill/>
          </a:ln>
        </p:spPr>
      </p:pic>
      <p:pic>
        <p:nvPicPr>
          <p:cNvPr id="327" name="Google Shape;327;p49"/>
          <p:cNvPicPr preferRelativeResize="0"/>
          <p:nvPr/>
        </p:nvPicPr>
        <p:blipFill>
          <a:blip r:embed="rId4">
            <a:alphaModFix/>
          </a:blip>
          <a:stretch>
            <a:fillRect/>
          </a:stretch>
        </p:blipFill>
        <p:spPr>
          <a:xfrm>
            <a:off x="115750" y="1398725"/>
            <a:ext cx="4601748" cy="2976501"/>
          </a:xfrm>
          <a:prstGeom prst="rect">
            <a:avLst/>
          </a:prstGeom>
          <a:noFill/>
          <a:ln>
            <a:noFill/>
          </a:ln>
        </p:spPr>
      </p:pic>
      <p:pic>
        <p:nvPicPr>
          <p:cNvPr id="328" name="Google Shape;328;p49"/>
          <p:cNvPicPr preferRelativeResize="0"/>
          <p:nvPr/>
        </p:nvPicPr>
        <p:blipFill>
          <a:blip r:embed="rId5">
            <a:alphaModFix/>
          </a:blip>
          <a:stretch>
            <a:fillRect/>
          </a:stretch>
        </p:blipFill>
        <p:spPr>
          <a:xfrm>
            <a:off x="129550" y="1398725"/>
            <a:ext cx="4601748" cy="2976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 Q agent vs. IGA agent</a:t>
            </a:r>
            <a:endParaRPr/>
          </a:p>
        </p:txBody>
      </p:sp>
      <p:pic>
        <p:nvPicPr>
          <p:cNvPr id="334" name="Google Shape;334;p50"/>
          <p:cNvPicPr preferRelativeResize="0"/>
          <p:nvPr/>
        </p:nvPicPr>
        <p:blipFill rotWithShape="1">
          <a:blip r:embed="rId3">
            <a:alphaModFix/>
          </a:blip>
          <a:srcRect b="0" l="50544" r="0" t="0"/>
          <a:stretch/>
        </p:blipFill>
        <p:spPr>
          <a:xfrm>
            <a:off x="4572000" y="1170125"/>
            <a:ext cx="4324349" cy="3133725"/>
          </a:xfrm>
          <a:prstGeom prst="rect">
            <a:avLst/>
          </a:prstGeom>
          <a:noFill/>
          <a:ln>
            <a:noFill/>
          </a:ln>
        </p:spPr>
      </p:pic>
      <p:pic>
        <p:nvPicPr>
          <p:cNvPr id="335" name="Google Shape;335;p50"/>
          <p:cNvPicPr preferRelativeResize="0"/>
          <p:nvPr/>
        </p:nvPicPr>
        <p:blipFill>
          <a:blip r:embed="rId4">
            <a:alphaModFix/>
          </a:blip>
          <a:stretch>
            <a:fillRect/>
          </a:stretch>
        </p:blipFill>
        <p:spPr>
          <a:xfrm>
            <a:off x="115750" y="1170125"/>
            <a:ext cx="4456248" cy="2994801"/>
          </a:xfrm>
          <a:prstGeom prst="rect">
            <a:avLst/>
          </a:prstGeom>
          <a:noFill/>
          <a:ln>
            <a:noFill/>
          </a:ln>
        </p:spPr>
      </p:pic>
      <p:pic>
        <p:nvPicPr>
          <p:cNvPr id="336" name="Google Shape;336;p50"/>
          <p:cNvPicPr preferRelativeResize="0"/>
          <p:nvPr/>
        </p:nvPicPr>
        <p:blipFill>
          <a:blip r:embed="rId5">
            <a:alphaModFix/>
          </a:blip>
          <a:stretch>
            <a:fillRect/>
          </a:stretch>
        </p:blipFill>
        <p:spPr>
          <a:xfrm>
            <a:off x="0" y="1104650"/>
            <a:ext cx="4572001" cy="31337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 Q agent vs. IGA agent</a:t>
            </a:r>
            <a:endParaRPr/>
          </a:p>
        </p:txBody>
      </p:sp>
      <p:pic>
        <p:nvPicPr>
          <p:cNvPr id="342" name="Google Shape;342;p51"/>
          <p:cNvPicPr preferRelativeResize="0"/>
          <p:nvPr/>
        </p:nvPicPr>
        <p:blipFill rotWithShape="1">
          <a:blip r:embed="rId3">
            <a:alphaModFix/>
          </a:blip>
          <a:srcRect b="0" l="50544" r="0" t="0"/>
          <a:stretch/>
        </p:blipFill>
        <p:spPr>
          <a:xfrm>
            <a:off x="4572000" y="1170125"/>
            <a:ext cx="4324349" cy="3133725"/>
          </a:xfrm>
          <a:prstGeom prst="rect">
            <a:avLst/>
          </a:prstGeom>
          <a:noFill/>
          <a:ln>
            <a:noFill/>
          </a:ln>
        </p:spPr>
      </p:pic>
      <p:pic>
        <p:nvPicPr>
          <p:cNvPr id="343" name="Google Shape;343;p51"/>
          <p:cNvPicPr preferRelativeResize="0"/>
          <p:nvPr/>
        </p:nvPicPr>
        <p:blipFill>
          <a:blip r:embed="rId4">
            <a:alphaModFix/>
          </a:blip>
          <a:stretch>
            <a:fillRect/>
          </a:stretch>
        </p:blipFill>
        <p:spPr>
          <a:xfrm>
            <a:off x="115750" y="1170125"/>
            <a:ext cx="4456248" cy="2994801"/>
          </a:xfrm>
          <a:prstGeom prst="rect">
            <a:avLst/>
          </a:prstGeom>
          <a:noFill/>
          <a:ln>
            <a:noFill/>
          </a:ln>
        </p:spPr>
      </p:pic>
      <p:sp>
        <p:nvSpPr>
          <p:cNvPr id="344" name="Google Shape;344;p51"/>
          <p:cNvSpPr txBox="1"/>
          <p:nvPr>
            <p:ph idx="1" type="body"/>
          </p:nvPr>
        </p:nvSpPr>
        <p:spPr>
          <a:xfrm>
            <a:off x="311700" y="4164925"/>
            <a:ext cx="8520600" cy="833100"/>
          </a:xfrm>
          <a:prstGeom prst="rect">
            <a:avLst/>
          </a:prstGeom>
        </p:spPr>
        <p:txBody>
          <a:bodyPr anchorCtr="0" anchor="t" bIns="91425" lIns="91425" spcFirstLastPara="1" rIns="91425" wrap="square" tIns="91425">
            <a:normAutofit fontScale="62500"/>
          </a:bodyPr>
          <a:lstStyle/>
          <a:p>
            <a:pPr indent="-300037" lvl="0" marL="457200" rtl="0" algn="l">
              <a:spcBef>
                <a:spcPts val="0"/>
              </a:spcBef>
              <a:spcAft>
                <a:spcPts val="0"/>
              </a:spcAft>
              <a:buSzPct val="100000"/>
              <a:buChar char="●"/>
            </a:pPr>
            <a:r>
              <a:rPr lang="en-GB"/>
              <a:t>Original results - Hyper-Q performs slightly better, without the need to know the opponent’s strategy.</a:t>
            </a:r>
            <a:endParaRPr/>
          </a:p>
          <a:p>
            <a:pPr indent="-300037" lvl="0" marL="457200" rtl="0" algn="l">
              <a:spcBef>
                <a:spcPts val="0"/>
              </a:spcBef>
              <a:spcAft>
                <a:spcPts val="0"/>
              </a:spcAft>
              <a:buSzPct val="100000"/>
              <a:buChar char="●"/>
            </a:pPr>
            <a:r>
              <a:rPr lang="en-GB"/>
              <a:t>In our results, no clear winning - low average rewards. the average return for all agents hovers between -0.01 and 0.01.</a:t>
            </a:r>
            <a:endParaRPr/>
          </a:p>
          <a:p>
            <a:pPr indent="-300037" lvl="0" marL="457200" rtl="0" algn="l">
              <a:spcBef>
                <a:spcPts val="0"/>
              </a:spcBef>
              <a:spcAft>
                <a:spcPts val="0"/>
              </a:spcAft>
              <a:buSzPct val="100000"/>
              <a:buChar char="●"/>
            </a:pPr>
            <a:r>
              <a:rPr lang="en-GB"/>
              <a:t>The omniscient agent is slightly better and have more winnings.</a:t>
            </a:r>
            <a:endParaRPr/>
          </a:p>
        </p:txBody>
      </p:sp>
      <p:pic>
        <p:nvPicPr>
          <p:cNvPr id="345" name="Google Shape;345;p51"/>
          <p:cNvPicPr preferRelativeResize="0"/>
          <p:nvPr/>
        </p:nvPicPr>
        <p:blipFill>
          <a:blip r:embed="rId5">
            <a:alphaModFix/>
          </a:blip>
          <a:stretch>
            <a:fillRect/>
          </a:stretch>
        </p:blipFill>
        <p:spPr>
          <a:xfrm>
            <a:off x="0" y="1104650"/>
            <a:ext cx="4572001" cy="3133726"/>
          </a:xfrm>
          <a:prstGeom prst="rect">
            <a:avLst/>
          </a:prstGeom>
          <a:noFill/>
          <a:ln>
            <a:noFill/>
          </a:ln>
        </p:spPr>
      </p:pic>
      <p:pic>
        <p:nvPicPr>
          <p:cNvPr id="346" name="Google Shape;346;p51"/>
          <p:cNvPicPr preferRelativeResize="0"/>
          <p:nvPr/>
        </p:nvPicPr>
        <p:blipFill>
          <a:blip r:embed="rId6">
            <a:alphaModFix/>
          </a:blip>
          <a:stretch>
            <a:fillRect/>
          </a:stretch>
        </p:blipFill>
        <p:spPr>
          <a:xfrm>
            <a:off x="-6975" y="1253475"/>
            <a:ext cx="4572001" cy="2911449"/>
          </a:xfrm>
          <a:prstGeom prst="rect">
            <a:avLst/>
          </a:prstGeom>
          <a:noFill/>
          <a:ln>
            <a:noFill/>
          </a:ln>
        </p:spPr>
      </p:pic>
      <p:grpSp>
        <p:nvGrpSpPr>
          <p:cNvPr id="347" name="Google Shape;347;p51"/>
          <p:cNvGrpSpPr/>
          <p:nvPr/>
        </p:nvGrpSpPr>
        <p:grpSpPr>
          <a:xfrm>
            <a:off x="3896558" y="300394"/>
            <a:ext cx="4758399" cy="3706180"/>
            <a:chOff x="703400" y="366550"/>
            <a:chExt cx="5364598" cy="4426875"/>
          </a:xfrm>
        </p:grpSpPr>
        <p:pic>
          <p:nvPicPr>
            <p:cNvPr id="348" name="Google Shape;348;p51"/>
            <p:cNvPicPr preferRelativeResize="0"/>
            <p:nvPr/>
          </p:nvPicPr>
          <p:blipFill>
            <a:blip r:embed="rId7">
              <a:alphaModFix/>
            </a:blip>
            <a:stretch>
              <a:fillRect/>
            </a:stretch>
          </p:blipFill>
          <p:spPr>
            <a:xfrm>
              <a:off x="703400" y="1798625"/>
              <a:ext cx="5364598" cy="2994800"/>
            </a:xfrm>
            <a:prstGeom prst="rect">
              <a:avLst/>
            </a:prstGeom>
            <a:noFill/>
            <a:ln>
              <a:noFill/>
            </a:ln>
          </p:spPr>
        </p:pic>
        <p:pic>
          <p:nvPicPr>
            <p:cNvPr id="349" name="Google Shape;349;p51"/>
            <p:cNvPicPr preferRelativeResize="0"/>
            <p:nvPr/>
          </p:nvPicPr>
          <p:blipFill>
            <a:blip r:embed="rId8">
              <a:alphaModFix/>
            </a:blip>
            <a:stretch>
              <a:fillRect/>
            </a:stretch>
          </p:blipFill>
          <p:spPr>
            <a:xfrm>
              <a:off x="855800" y="366550"/>
              <a:ext cx="5069651" cy="14617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a:t>
            </a:r>
            <a:endParaRPr/>
          </a:p>
        </p:txBody>
      </p:sp>
      <p:sp>
        <p:nvSpPr>
          <p:cNvPr id="74" name="Google Shape;74;p16"/>
          <p:cNvSpPr txBox="1"/>
          <p:nvPr>
            <p:ph idx="1" type="body"/>
          </p:nvPr>
        </p:nvSpPr>
        <p:spPr>
          <a:xfrm>
            <a:off x="311700" y="1152475"/>
            <a:ext cx="64791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Clr>
                <a:schemeClr val="dk1"/>
              </a:buClr>
              <a:buSzPct val="61111"/>
              <a:buFont typeface="Arial"/>
              <a:buNone/>
            </a:pPr>
            <a:r>
              <a:rPr lang="en-GB"/>
              <a:t>To navigate this complex scenario, a bidder might use an estimation approach to predict future bids of competitors based on their past bidding patterns, rather than relying solely on traditional game-theoretic predictions which assume rational and static strategies. For instance, using a machine learning model, a bidder could predict when and by how much a competitor might increase their bid, based on past behavior, and adjust their strategy accordingly.</a:t>
            </a:r>
            <a:endParaRPr/>
          </a:p>
          <a:p>
            <a:pPr indent="0" lvl="0" marL="0" rtl="0" algn="l">
              <a:spcBef>
                <a:spcPts val="1200"/>
              </a:spcBef>
              <a:spcAft>
                <a:spcPts val="1200"/>
              </a:spcAft>
              <a:buNone/>
            </a:pPr>
            <a:r>
              <a:rPr lang="en-GB"/>
              <a:t>This dynamic interplay, where strategies are continually adapted based on observations rather than fixed game-theoretic expectations, makes the auction environment a practical example of a repeated stochastic game as described in your article.</a:t>
            </a:r>
            <a:endParaRPr/>
          </a:p>
        </p:txBody>
      </p:sp>
      <p:pic>
        <p:nvPicPr>
          <p:cNvPr id="75" name="Google Shape;75;p16"/>
          <p:cNvPicPr preferRelativeResize="0"/>
          <p:nvPr/>
        </p:nvPicPr>
        <p:blipFill>
          <a:blip r:embed="rId3">
            <a:alphaModFix/>
          </a:blip>
          <a:stretch>
            <a:fillRect/>
          </a:stretch>
        </p:blipFill>
        <p:spPr>
          <a:xfrm>
            <a:off x="6920725" y="0"/>
            <a:ext cx="5143501" cy="5143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 Q agent vs. IGA agent </a:t>
            </a:r>
            <a:r>
              <a:rPr lang="en-GB">
                <a:solidFill>
                  <a:srgbClr val="999999"/>
                </a:solidFill>
              </a:rPr>
              <a:t>(HyperQ - Omniscient)</a:t>
            </a:r>
            <a:endParaRPr/>
          </a:p>
        </p:txBody>
      </p:sp>
      <p:pic>
        <p:nvPicPr>
          <p:cNvPr id="355" name="Google Shape;355;p52"/>
          <p:cNvPicPr preferRelativeResize="0"/>
          <p:nvPr/>
        </p:nvPicPr>
        <p:blipFill rotWithShape="1">
          <a:blip r:embed="rId3">
            <a:alphaModFix/>
          </a:blip>
          <a:srcRect b="0" l="0" r="0" t="0"/>
          <a:stretch/>
        </p:blipFill>
        <p:spPr>
          <a:xfrm>
            <a:off x="152400" y="1170125"/>
            <a:ext cx="4419600" cy="3314706"/>
          </a:xfrm>
          <a:prstGeom prst="rect">
            <a:avLst/>
          </a:prstGeom>
          <a:noFill/>
          <a:ln>
            <a:noFill/>
          </a:ln>
        </p:spPr>
      </p:pic>
      <p:pic>
        <p:nvPicPr>
          <p:cNvPr id="356" name="Google Shape;356;p52"/>
          <p:cNvPicPr preferRelativeResize="0"/>
          <p:nvPr/>
        </p:nvPicPr>
        <p:blipFill rotWithShape="1">
          <a:blip r:embed="rId4">
            <a:alphaModFix/>
          </a:blip>
          <a:srcRect b="0" l="0" r="0" t="0"/>
          <a:stretch/>
        </p:blipFill>
        <p:spPr>
          <a:xfrm>
            <a:off x="4572000" y="1170125"/>
            <a:ext cx="4419600" cy="33146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 Q agent vs. PHC agent</a:t>
            </a:r>
            <a:endParaRPr/>
          </a:p>
        </p:txBody>
      </p:sp>
      <p:pic>
        <p:nvPicPr>
          <p:cNvPr id="362" name="Google Shape;362;p53"/>
          <p:cNvPicPr preferRelativeResize="0"/>
          <p:nvPr/>
        </p:nvPicPr>
        <p:blipFill rotWithShape="1">
          <a:blip r:embed="rId3">
            <a:alphaModFix/>
          </a:blip>
          <a:srcRect b="0" l="0" r="51297" t="0"/>
          <a:stretch/>
        </p:blipFill>
        <p:spPr>
          <a:xfrm>
            <a:off x="4689825" y="1285750"/>
            <a:ext cx="4142475" cy="3057525"/>
          </a:xfrm>
          <a:prstGeom prst="rect">
            <a:avLst/>
          </a:prstGeom>
          <a:noFill/>
          <a:ln>
            <a:noFill/>
          </a:ln>
        </p:spPr>
      </p:pic>
      <p:pic>
        <p:nvPicPr>
          <p:cNvPr id="363" name="Google Shape;363;p53"/>
          <p:cNvPicPr preferRelativeResize="0"/>
          <p:nvPr/>
        </p:nvPicPr>
        <p:blipFill>
          <a:blip r:embed="rId4">
            <a:alphaModFix/>
          </a:blip>
          <a:stretch>
            <a:fillRect/>
          </a:stretch>
        </p:blipFill>
        <p:spPr>
          <a:xfrm>
            <a:off x="152400" y="1407825"/>
            <a:ext cx="4419599" cy="29354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 Q agent vs. PHC agent</a:t>
            </a:r>
            <a:endParaRPr/>
          </a:p>
        </p:txBody>
      </p:sp>
      <p:pic>
        <p:nvPicPr>
          <p:cNvPr id="369" name="Google Shape;369;p54"/>
          <p:cNvPicPr preferRelativeResize="0"/>
          <p:nvPr/>
        </p:nvPicPr>
        <p:blipFill rotWithShape="1">
          <a:blip r:embed="rId3">
            <a:alphaModFix/>
          </a:blip>
          <a:srcRect b="0" l="51716" r="0" t="0"/>
          <a:stretch/>
        </p:blipFill>
        <p:spPr>
          <a:xfrm>
            <a:off x="4718019" y="1151675"/>
            <a:ext cx="4106900" cy="3057525"/>
          </a:xfrm>
          <a:prstGeom prst="rect">
            <a:avLst/>
          </a:prstGeom>
          <a:noFill/>
          <a:ln>
            <a:noFill/>
          </a:ln>
        </p:spPr>
      </p:pic>
      <p:pic>
        <p:nvPicPr>
          <p:cNvPr id="370" name="Google Shape;370;p54"/>
          <p:cNvPicPr preferRelativeResize="0"/>
          <p:nvPr/>
        </p:nvPicPr>
        <p:blipFill>
          <a:blip r:embed="rId4">
            <a:alphaModFix/>
          </a:blip>
          <a:stretch>
            <a:fillRect/>
          </a:stretch>
        </p:blipFill>
        <p:spPr>
          <a:xfrm>
            <a:off x="140475" y="1237100"/>
            <a:ext cx="4705751" cy="2732400"/>
          </a:xfrm>
          <a:prstGeom prst="rect">
            <a:avLst/>
          </a:prstGeom>
          <a:noFill/>
          <a:ln>
            <a:noFill/>
          </a:ln>
        </p:spPr>
      </p:pic>
      <p:sp>
        <p:nvSpPr>
          <p:cNvPr id="371" name="Google Shape;371;p54"/>
          <p:cNvSpPr txBox="1"/>
          <p:nvPr>
            <p:ph idx="1" type="body"/>
          </p:nvPr>
        </p:nvSpPr>
        <p:spPr>
          <a:xfrm>
            <a:off x="311700" y="4164925"/>
            <a:ext cx="8520600" cy="83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Hyper-Q outperforms PHC.</a:t>
            </a:r>
            <a:endParaRPr/>
          </a:p>
          <a:p>
            <a:pPr indent="-342900" lvl="0" marL="457200" rtl="0" algn="l">
              <a:spcBef>
                <a:spcPts val="0"/>
              </a:spcBef>
              <a:spcAft>
                <a:spcPts val="0"/>
              </a:spcAft>
              <a:buSzPts val="1800"/>
              <a:buChar char="●"/>
            </a:pPr>
            <a:r>
              <a:rPr lang="en-GB"/>
              <a:t>‘Bayes’ method is better than ‘omniscient’ - a mystery.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 Q agent vs. PHC agent</a:t>
            </a:r>
            <a:endParaRPr/>
          </a:p>
        </p:txBody>
      </p:sp>
      <p:pic>
        <p:nvPicPr>
          <p:cNvPr id="377" name="Google Shape;377;p55"/>
          <p:cNvPicPr preferRelativeResize="0"/>
          <p:nvPr/>
        </p:nvPicPr>
        <p:blipFill rotWithShape="1">
          <a:blip r:embed="rId3">
            <a:alphaModFix/>
          </a:blip>
          <a:srcRect b="0" l="0" r="0" t="0"/>
          <a:stretch/>
        </p:blipFill>
        <p:spPr>
          <a:xfrm>
            <a:off x="152400" y="1170125"/>
            <a:ext cx="4419600" cy="3314706"/>
          </a:xfrm>
          <a:prstGeom prst="rect">
            <a:avLst/>
          </a:prstGeom>
          <a:noFill/>
          <a:ln>
            <a:noFill/>
          </a:ln>
        </p:spPr>
      </p:pic>
      <p:pic>
        <p:nvPicPr>
          <p:cNvPr id="378" name="Google Shape;378;p55"/>
          <p:cNvPicPr preferRelativeResize="0"/>
          <p:nvPr/>
        </p:nvPicPr>
        <p:blipFill rotWithShape="1">
          <a:blip r:embed="rId4">
            <a:alphaModFix/>
          </a:blip>
          <a:srcRect b="0" l="0" r="0" t="0"/>
          <a:stretch/>
        </p:blipFill>
        <p:spPr>
          <a:xfrm>
            <a:off x="4572000" y="1170125"/>
            <a:ext cx="4419600" cy="331469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 Q agent vs. </a:t>
            </a:r>
            <a:r>
              <a:rPr lang="en-GB"/>
              <a:t>Hyper Q</a:t>
            </a:r>
            <a:r>
              <a:rPr lang="en-GB"/>
              <a:t> agent</a:t>
            </a:r>
            <a:endParaRPr/>
          </a:p>
        </p:txBody>
      </p:sp>
      <p:pic>
        <p:nvPicPr>
          <p:cNvPr id="384" name="Google Shape;384;p56"/>
          <p:cNvPicPr preferRelativeResize="0"/>
          <p:nvPr/>
        </p:nvPicPr>
        <p:blipFill rotWithShape="1">
          <a:blip r:embed="rId3">
            <a:alphaModFix/>
          </a:blip>
          <a:srcRect b="0" l="0" r="0" t="0"/>
          <a:stretch/>
        </p:blipFill>
        <p:spPr>
          <a:xfrm>
            <a:off x="152400" y="1170125"/>
            <a:ext cx="4419600" cy="3314706"/>
          </a:xfrm>
          <a:prstGeom prst="rect">
            <a:avLst/>
          </a:prstGeom>
          <a:noFill/>
          <a:ln>
            <a:noFill/>
          </a:ln>
        </p:spPr>
      </p:pic>
      <p:pic>
        <p:nvPicPr>
          <p:cNvPr id="385" name="Google Shape;385;p56"/>
          <p:cNvPicPr preferRelativeResize="0"/>
          <p:nvPr/>
        </p:nvPicPr>
        <p:blipFill rotWithShape="1">
          <a:blip r:embed="rId4">
            <a:alphaModFix/>
          </a:blip>
          <a:srcRect b="0" l="0" r="0" t="0"/>
          <a:stretch/>
        </p:blipFill>
        <p:spPr>
          <a:xfrm>
            <a:off x="4572000" y="1170125"/>
            <a:ext cx="4419600" cy="33146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games</a:t>
            </a:r>
            <a:endParaRPr/>
          </a:p>
        </p:txBody>
      </p:sp>
      <p:grpSp>
        <p:nvGrpSpPr>
          <p:cNvPr id="391" name="Google Shape;391;p57"/>
          <p:cNvGrpSpPr/>
          <p:nvPr/>
        </p:nvGrpSpPr>
        <p:grpSpPr>
          <a:xfrm>
            <a:off x="311700" y="1219438"/>
            <a:ext cx="3279975" cy="3924062"/>
            <a:chOff x="5253625" y="1067038"/>
            <a:chExt cx="3279975" cy="3924062"/>
          </a:xfrm>
        </p:grpSpPr>
        <p:sp>
          <p:nvSpPr>
            <p:cNvPr id="392" name="Google Shape;392;p57"/>
            <p:cNvSpPr txBox="1"/>
            <p:nvPr/>
          </p:nvSpPr>
          <p:spPr>
            <a:xfrm>
              <a:off x="5387200" y="1067038"/>
              <a:ext cx="3146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FF0000"/>
                  </a:solidFill>
                </a:rPr>
                <a:t>Hill Climbing</a:t>
              </a:r>
              <a:endParaRPr b="1" sz="1800">
                <a:solidFill>
                  <a:srgbClr val="FF0000"/>
                </a:solidFill>
              </a:endParaRPr>
            </a:p>
            <a:p>
              <a:pPr indent="0" lvl="0" marL="0" rtl="0" algn="ctr">
                <a:spcBef>
                  <a:spcPts val="0"/>
                </a:spcBef>
                <a:spcAft>
                  <a:spcPts val="0"/>
                </a:spcAft>
                <a:buNone/>
              </a:pPr>
              <a:r>
                <a:rPr b="1" lang="en-GB" sz="1800">
                  <a:solidFill>
                    <a:srgbClr val="FF0000"/>
                  </a:solidFill>
                </a:rPr>
                <a:t>(Cooperative)</a:t>
              </a:r>
              <a:endParaRPr b="1" sz="1800">
                <a:solidFill>
                  <a:srgbClr val="FF0000"/>
                </a:solidFill>
              </a:endParaRPr>
            </a:p>
          </p:txBody>
        </p:sp>
        <p:pic>
          <p:nvPicPr>
            <p:cNvPr id="393" name="Google Shape;393;p57"/>
            <p:cNvPicPr preferRelativeResize="0"/>
            <p:nvPr/>
          </p:nvPicPr>
          <p:blipFill>
            <a:blip r:embed="rId3">
              <a:alphaModFix/>
            </a:blip>
            <a:stretch>
              <a:fillRect/>
            </a:stretch>
          </p:blipFill>
          <p:spPr>
            <a:xfrm>
              <a:off x="5253625" y="1844700"/>
              <a:ext cx="3146400" cy="3146400"/>
            </a:xfrm>
            <a:prstGeom prst="rect">
              <a:avLst/>
            </a:prstGeom>
            <a:noFill/>
            <a:ln>
              <a:noFill/>
            </a:ln>
          </p:spPr>
        </p:pic>
      </p:grpSp>
      <p:sp>
        <p:nvSpPr>
          <p:cNvPr id="394" name="Google Shape;394;p57"/>
          <p:cNvSpPr txBox="1"/>
          <p:nvPr/>
        </p:nvSpPr>
        <p:spPr>
          <a:xfrm>
            <a:off x="3591675" y="816425"/>
            <a:ext cx="5112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6AA84F"/>
                </a:solidFill>
              </a:rPr>
              <a:t>Expected Reward = 0.4 X (-3.5) + 0.6 X 4 = 1</a:t>
            </a:r>
            <a:endParaRPr sz="1800">
              <a:solidFill>
                <a:srgbClr val="6AA84F"/>
              </a:solidFill>
            </a:endParaRPr>
          </a:p>
        </p:txBody>
      </p:sp>
      <p:sp>
        <p:nvSpPr>
          <p:cNvPr id="395" name="Google Shape;395;p57"/>
          <p:cNvSpPr txBox="1"/>
          <p:nvPr/>
        </p:nvSpPr>
        <p:spPr>
          <a:xfrm>
            <a:off x="3591650" y="1225375"/>
            <a:ext cx="5357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0000"/>
                </a:solidFill>
              </a:rPr>
              <a:t>Expected Reward = 0.6 X (-6) + 0.4 X (-16) = -40</a:t>
            </a:r>
            <a:endParaRPr sz="1800">
              <a:solidFill>
                <a:srgbClr val="FF0000"/>
              </a:solidFill>
            </a:endParaRPr>
          </a:p>
        </p:txBody>
      </p:sp>
      <p:sp>
        <p:nvSpPr>
          <p:cNvPr id="396" name="Google Shape;396;p57"/>
          <p:cNvSpPr txBox="1"/>
          <p:nvPr/>
        </p:nvSpPr>
        <p:spPr>
          <a:xfrm>
            <a:off x="3591650" y="1644975"/>
            <a:ext cx="5357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FF"/>
                </a:solidFill>
              </a:rPr>
              <a:t>Expected Reward = 0.8 X (-6) + 0.2 X (-1) = -5</a:t>
            </a:r>
            <a:endParaRPr sz="1800">
              <a:solidFill>
                <a:srgbClr val="0000FF"/>
              </a:solidFill>
            </a:endParaRPr>
          </a:p>
        </p:txBody>
      </p:sp>
      <p:grpSp>
        <p:nvGrpSpPr>
          <p:cNvPr id="397" name="Google Shape;397;p57"/>
          <p:cNvGrpSpPr/>
          <p:nvPr/>
        </p:nvGrpSpPr>
        <p:grpSpPr>
          <a:xfrm>
            <a:off x="3452275" y="2217675"/>
            <a:ext cx="5391700" cy="1354850"/>
            <a:chOff x="3591675" y="2844950"/>
            <a:chExt cx="5391700" cy="1354850"/>
          </a:xfrm>
        </p:grpSpPr>
        <p:pic>
          <p:nvPicPr>
            <p:cNvPr id="398" name="Google Shape;398;p57"/>
            <p:cNvPicPr preferRelativeResize="0"/>
            <p:nvPr/>
          </p:nvPicPr>
          <p:blipFill>
            <a:blip r:embed="rId4">
              <a:alphaModFix/>
            </a:blip>
            <a:stretch>
              <a:fillRect/>
            </a:stretch>
          </p:blipFill>
          <p:spPr>
            <a:xfrm>
              <a:off x="3591675" y="2844950"/>
              <a:ext cx="5357650" cy="1354850"/>
            </a:xfrm>
            <a:prstGeom prst="rect">
              <a:avLst/>
            </a:prstGeom>
            <a:noFill/>
            <a:ln>
              <a:noFill/>
            </a:ln>
          </p:spPr>
        </p:pic>
        <p:sp>
          <p:nvSpPr>
            <p:cNvPr id="399" name="Google Shape;399;p57"/>
            <p:cNvSpPr/>
            <p:nvPr/>
          </p:nvSpPr>
          <p:spPr>
            <a:xfrm>
              <a:off x="7349575" y="3220350"/>
              <a:ext cx="1633800" cy="31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57"/>
            <p:cNvSpPr/>
            <p:nvPr/>
          </p:nvSpPr>
          <p:spPr>
            <a:xfrm>
              <a:off x="4229875" y="3195000"/>
              <a:ext cx="1472400" cy="317400"/>
            </a:xfrm>
            <a:prstGeom prst="ellipse">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57"/>
            <p:cNvSpPr/>
            <p:nvPr/>
          </p:nvSpPr>
          <p:spPr>
            <a:xfrm>
              <a:off x="7349575" y="3768925"/>
              <a:ext cx="1633800" cy="317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aphicFrame>
        <p:nvGraphicFramePr>
          <p:cNvPr id="402" name="Google Shape;402;p57"/>
          <p:cNvGraphicFramePr/>
          <p:nvPr/>
        </p:nvGraphicFramePr>
        <p:xfrm>
          <a:off x="3581525" y="3572525"/>
          <a:ext cx="3000000" cy="3000000"/>
        </p:xfrm>
        <a:graphic>
          <a:graphicData uri="http://schemas.openxmlformats.org/drawingml/2006/table">
            <a:tbl>
              <a:tblPr>
                <a:noFill/>
                <a:tableStyleId>{42CB11A7-4CE2-4275-A7C4-06DDB74523A7}</a:tableStyleId>
              </a:tblPr>
              <a:tblGrid>
                <a:gridCol w="466475"/>
                <a:gridCol w="1550525"/>
                <a:gridCol w="1671575"/>
                <a:gridCol w="1444625"/>
              </a:tblGrid>
              <a:tr h="312675">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b0</a:t>
                      </a:r>
                      <a:endParaRPr/>
                    </a:p>
                  </a:txBody>
                  <a:tcPr marT="91425" marB="91425" marR="91425" marL="91425"/>
                </a:tc>
                <a:tc>
                  <a:txBody>
                    <a:bodyPr/>
                    <a:lstStyle/>
                    <a:p>
                      <a:pPr indent="0" lvl="0" marL="0" rtl="0" algn="ctr">
                        <a:spcBef>
                          <a:spcPts val="0"/>
                        </a:spcBef>
                        <a:spcAft>
                          <a:spcPts val="0"/>
                        </a:spcAft>
                        <a:buNone/>
                      </a:pPr>
                      <a:r>
                        <a:rPr lang="en-GB"/>
                        <a:t>b1</a:t>
                      </a:r>
                      <a:endParaRPr/>
                    </a:p>
                  </a:txBody>
                  <a:tcPr marT="91425" marB="91425" marR="91425" marL="91425"/>
                </a:tc>
                <a:tc>
                  <a:txBody>
                    <a:bodyPr/>
                    <a:lstStyle/>
                    <a:p>
                      <a:pPr indent="0" lvl="0" marL="0" rtl="0" algn="ctr">
                        <a:spcBef>
                          <a:spcPts val="0"/>
                        </a:spcBef>
                        <a:spcAft>
                          <a:spcPts val="0"/>
                        </a:spcAft>
                        <a:buNone/>
                      </a:pPr>
                      <a:r>
                        <a:rPr lang="en-GB"/>
                        <a:t>b2</a:t>
                      </a:r>
                      <a:endParaRPr/>
                    </a:p>
                  </a:txBody>
                  <a:tcPr marT="91425" marB="91425" marR="91425" marL="91425"/>
                </a:tc>
              </a:tr>
              <a:tr h="343475">
                <a:tc>
                  <a:txBody>
                    <a:bodyPr/>
                    <a:lstStyle/>
                    <a:p>
                      <a:pPr indent="0" lvl="0" marL="0" rtl="0" algn="ctr">
                        <a:spcBef>
                          <a:spcPts val="0"/>
                        </a:spcBef>
                        <a:spcAft>
                          <a:spcPts val="0"/>
                        </a:spcAft>
                        <a:buNone/>
                      </a:pPr>
                      <a:r>
                        <a:rPr lang="en-GB"/>
                        <a:t>a0</a:t>
                      </a:r>
                      <a:endParaRPr/>
                    </a:p>
                  </a:txBody>
                  <a:tcPr marT="91425" marB="91425" marR="91425" marL="91425"/>
                </a:tc>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rPr lang="en-GB"/>
                        <a:t>-40</a:t>
                      </a:r>
                      <a:endParaRPr/>
                    </a:p>
                  </a:txBody>
                  <a:tcPr marT="91425" marB="91425" marR="91425" marL="91425"/>
                </a:tc>
                <a:tc>
                  <a:txBody>
                    <a:bodyPr/>
                    <a:lstStyle/>
                    <a:p>
                      <a:pPr indent="0" lvl="0" marL="0" rtl="0" algn="ctr">
                        <a:spcBef>
                          <a:spcPts val="0"/>
                        </a:spcBef>
                        <a:spcAft>
                          <a:spcPts val="0"/>
                        </a:spcAft>
                        <a:buNone/>
                      </a:pPr>
                      <a:r>
                        <a:rPr lang="en-GB"/>
                        <a:t>-40</a:t>
                      </a:r>
                      <a:endParaRPr/>
                    </a:p>
                  </a:txBody>
                  <a:tcPr marT="91425" marB="91425" marR="91425" marL="91425"/>
                </a:tc>
              </a:tr>
              <a:tr h="312675">
                <a:tc>
                  <a:txBody>
                    <a:bodyPr/>
                    <a:lstStyle/>
                    <a:p>
                      <a:pPr indent="0" lvl="0" marL="0" rtl="0" algn="ctr">
                        <a:spcBef>
                          <a:spcPts val="0"/>
                        </a:spcBef>
                        <a:spcAft>
                          <a:spcPts val="0"/>
                        </a:spcAft>
                        <a:buNone/>
                      </a:pPr>
                      <a:r>
                        <a:rPr lang="en-GB"/>
                        <a:t>a1</a:t>
                      </a:r>
                      <a:endParaRPr/>
                    </a:p>
                  </a:txBody>
                  <a:tcPr marT="91425" marB="91425" marR="91425" marL="91425"/>
                </a:tc>
                <a:tc>
                  <a:txBody>
                    <a:bodyPr/>
                    <a:lstStyle/>
                    <a:p>
                      <a:pPr indent="0" lvl="0" marL="0" rtl="0" algn="ctr">
                        <a:spcBef>
                          <a:spcPts val="0"/>
                        </a:spcBef>
                        <a:spcAft>
                          <a:spcPts val="0"/>
                        </a:spcAft>
                        <a:buNone/>
                      </a:pPr>
                      <a:r>
                        <a:rPr lang="en-GB"/>
                        <a:t>-40</a:t>
                      </a:r>
                      <a:endParaRPr/>
                    </a:p>
                  </a:txBody>
                  <a:tcPr marT="91425" marB="91425" marR="91425" marL="91425"/>
                </a:tc>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rPr lang="en-GB"/>
                        <a:t>-4</a:t>
                      </a:r>
                      <a:endParaRPr/>
                    </a:p>
                  </a:txBody>
                  <a:tcPr marT="91425" marB="91425" marR="91425" marL="91425"/>
                </a:tc>
              </a:tr>
              <a:tr h="312675">
                <a:tc>
                  <a:txBody>
                    <a:bodyPr/>
                    <a:lstStyle/>
                    <a:p>
                      <a:pPr indent="0" lvl="0" marL="0" rtl="0" algn="ctr">
                        <a:spcBef>
                          <a:spcPts val="0"/>
                        </a:spcBef>
                        <a:spcAft>
                          <a:spcPts val="0"/>
                        </a:spcAft>
                        <a:buNone/>
                      </a:pPr>
                      <a:r>
                        <a:rPr lang="en-GB"/>
                        <a:t>a2</a:t>
                      </a:r>
                      <a:endParaRPr/>
                    </a:p>
                  </a:txBody>
                  <a:tcPr marT="91425" marB="91425" marR="91425" marL="91425"/>
                </a:tc>
                <a:tc>
                  <a:txBody>
                    <a:bodyPr/>
                    <a:lstStyle/>
                    <a:p>
                      <a:pPr indent="0" lvl="0" marL="0" rtl="0" algn="ctr">
                        <a:spcBef>
                          <a:spcPts val="0"/>
                        </a:spcBef>
                        <a:spcAft>
                          <a:spcPts val="0"/>
                        </a:spcAft>
                        <a:buNone/>
                      </a:pPr>
                      <a:r>
                        <a:rPr lang="en-GB"/>
                        <a:t>-7.9</a:t>
                      </a:r>
                      <a:endParaRPr/>
                    </a:p>
                  </a:txBody>
                  <a:tcPr marT="91425" marB="91425" marR="91425" marL="91425"/>
                </a:tc>
                <a:tc>
                  <a:txBody>
                    <a:bodyPr/>
                    <a:lstStyle/>
                    <a:p>
                      <a:pPr indent="0" lvl="0" marL="0" rtl="0" algn="ctr">
                        <a:spcBef>
                          <a:spcPts val="0"/>
                        </a:spcBef>
                        <a:spcAft>
                          <a:spcPts val="0"/>
                        </a:spcAft>
                        <a:buNone/>
                      </a:pPr>
                      <a:r>
                        <a:rPr lang="en-GB"/>
                        <a:t>-10</a:t>
                      </a:r>
                      <a:endParaRPr/>
                    </a:p>
                  </a:txBody>
                  <a:tcPr marT="91425" marB="91425" marR="91425" marL="91425"/>
                </a:tc>
                <a:tc>
                  <a:txBody>
                    <a:bodyPr/>
                    <a:lstStyle/>
                    <a:p>
                      <a:pPr indent="0" lvl="0" marL="0" rtl="0" algn="ctr">
                        <a:spcBef>
                          <a:spcPts val="0"/>
                        </a:spcBef>
                        <a:spcAft>
                          <a:spcPts val="0"/>
                        </a:spcAft>
                        <a:buNone/>
                      </a:pPr>
                      <a:r>
                        <a:rPr lang="en-GB"/>
                        <a:t>-5</a:t>
                      </a:r>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Play against (with) each other</a:t>
            </a:r>
            <a:endParaRPr/>
          </a:p>
          <a:p>
            <a:pPr indent="0" lvl="0" marL="0" rtl="0" algn="l">
              <a:spcBef>
                <a:spcPts val="0"/>
              </a:spcBef>
              <a:spcAft>
                <a:spcPts val="0"/>
              </a:spcAft>
              <a:buNone/>
            </a:pPr>
            <a:r>
              <a:t/>
            </a:r>
            <a:endParaRPr/>
          </a:p>
        </p:txBody>
      </p:sp>
      <p:grpSp>
        <p:nvGrpSpPr>
          <p:cNvPr id="408" name="Google Shape;408;p58"/>
          <p:cNvGrpSpPr/>
          <p:nvPr/>
        </p:nvGrpSpPr>
        <p:grpSpPr>
          <a:xfrm>
            <a:off x="115775" y="1091850"/>
            <a:ext cx="4290852" cy="3374950"/>
            <a:chOff x="115775" y="1091850"/>
            <a:chExt cx="4290852" cy="3374950"/>
          </a:xfrm>
        </p:grpSpPr>
        <p:pic>
          <p:nvPicPr>
            <p:cNvPr id="409" name="Google Shape;409;p58"/>
            <p:cNvPicPr preferRelativeResize="0"/>
            <p:nvPr/>
          </p:nvPicPr>
          <p:blipFill>
            <a:blip r:embed="rId3">
              <a:alphaModFix/>
            </a:blip>
            <a:stretch>
              <a:fillRect/>
            </a:stretch>
          </p:blipFill>
          <p:spPr>
            <a:xfrm>
              <a:off x="115775" y="1334550"/>
              <a:ext cx="4290852" cy="3132249"/>
            </a:xfrm>
            <a:prstGeom prst="rect">
              <a:avLst/>
            </a:prstGeom>
            <a:noFill/>
            <a:ln>
              <a:noFill/>
            </a:ln>
          </p:spPr>
        </p:pic>
        <p:sp>
          <p:nvSpPr>
            <p:cNvPr id="410" name="Google Shape;410;p58"/>
            <p:cNvSpPr txBox="1"/>
            <p:nvPr/>
          </p:nvSpPr>
          <p:spPr>
            <a:xfrm>
              <a:off x="311700" y="1091850"/>
              <a:ext cx="3930300" cy="2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Against Constant Opponent</a:t>
              </a:r>
              <a:endParaRPr b="1" sz="1800">
                <a:solidFill>
                  <a:schemeClr val="dk2"/>
                </a:solidFill>
              </a:endParaRPr>
            </a:p>
          </p:txBody>
        </p:sp>
      </p:grpSp>
      <p:grpSp>
        <p:nvGrpSpPr>
          <p:cNvPr id="411" name="Google Shape;411;p58"/>
          <p:cNvGrpSpPr/>
          <p:nvPr/>
        </p:nvGrpSpPr>
        <p:grpSpPr>
          <a:xfrm>
            <a:off x="4406625" y="1091850"/>
            <a:ext cx="4560998" cy="3411224"/>
            <a:chOff x="4406625" y="1091850"/>
            <a:chExt cx="4560998" cy="3411224"/>
          </a:xfrm>
        </p:grpSpPr>
        <p:pic>
          <p:nvPicPr>
            <p:cNvPr id="412" name="Google Shape;412;p58"/>
            <p:cNvPicPr preferRelativeResize="0"/>
            <p:nvPr/>
          </p:nvPicPr>
          <p:blipFill>
            <a:blip r:embed="rId4">
              <a:alphaModFix/>
            </a:blip>
            <a:stretch>
              <a:fillRect/>
            </a:stretch>
          </p:blipFill>
          <p:spPr>
            <a:xfrm>
              <a:off x="4406625" y="1334550"/>
              <a:ext cx="4560998" cy="3168524"/>
            </a:xfrm>
            <a:prstGeom prst="rect">
              <a:avLst/>
            </a:prstGeom>
            <a:noFill/>
            <a:ln>
              <a:noFill/>
            </a:ln>
          </p:spPr>
        </p:pic>
        <p:sp>
          <p:nvSpPr>
            <p:cNvPr id="413" name="Google Shape;413;p58"/>
            <p:cNvSpPr txBox="1"/>
            <p:nvPr/>
          </p:nvSpPr>
          <p:spPr>
            <a:xfrm>
              <a:off x="4721975" y="1091850"/>
              <a:ext cx="3930300" cy="2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rPr>
                <a:t>Against </a:t>
              </a:r>
              <a:r>
                <a:rPr b="1" lang="en-GB" sz="1800">
                  <a:solidFill>
                    <a:schemeClr val="dk2"/>
                  </a:solidFill>
                </a:rPr>
                <a:t>an Equal</a:t>
              </a:r>
              <a:r>
                <a:rPr b="1" lang="en-GB" sz="1800">
                  <a:solidFill>
                    <a:schemeClr val="dk2"/>
                  </a:solidFill>
                </a:rPr>
                <a:t> Opponent</a:t>
              </a:r>
              <a:endParaRPr b="1" sz="1800">
                <a:solidFill>
                  <a:schemeClr val="dk2"/>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Play against (with) each other </a:t>
            </a:r>
            <a:endParaRPr>
              <a:solidFill>
                <a:srgbClr val="99999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19" name="Google Shape;419;p59"/>
          <p:cNvPicPr preferRelativeResize="0"/>
          <p:nvPr/>
        </p:nvPicPr>
        <p:blipFill>
          <a:blip r:embed="rId3">
            <a:alphaModFix/>
          </a:blip>
          <a:stretch>
            <a:fillRect/>
          </a:stretch>
        </p:blipFill>
        <p:spPr>
          <a:xfrm>
            <a:off x="954175" y="1291150"/>
            <a:ext cx="7810500" cy="3314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Play against (with) each other </a:t>
            </a:r>
            <a:r>
              <a:rPr lang="en-GB">
                <a:solidFill>
                  <a:srgbClr val="999999"/>
                </a:solidFill>
              </a:rPr>
              <a:t>(IGA) </a:t>
            </a:r>
            <a:endParaRPr>
              <a:solidFill>
                <a:srgbClr val="99999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25" name="Google Shape;425;p60"/>
          <p:cNvPicPr preferRelativeResize="0"/>
          <p:nvPr/>
        </p:nvPicPr>
        <p:blipFill>
          <a:blip r:embed="rId3">
            <a:alphaModFix/>
          </a:blip>
          <a:stretch>
            <a:fillRect/>
          </a:stretch>
        </p:blipFill>
        <p:spPr>
          <a:xfrm>
            <a:off x="152400" y="1170125"/>
            <a:ext cx="4419600" cy="3314706"/>
          </a:xfrm>
          <a:prstGeom prst="rect">
            <a:avLst/>
          </a:prstGeom>
          <a:noFill/>
          <a:ln>
            <a:noFill/>
          </a:ln>
        </p:spPr>
      </p:pic>
      <p:pic>
        <p:nvPicPr>
          <p:cNvPr id="426" name="Google Shape;426;p60"/>
          <p:cNvPicPr preferRelativeResize="0"/>
          <p:nvPr/>
        </p:nvPicPr>
        <p:blipFill>
          <a:blip r:embed="rId4">
            <a:alphaModFix/>
          </a:blip>
          <a:stretch>
            <a:fillRect/>
          </a:stretch>
        </p:blipFill>
        <p:spPr>
          <a:xfrm>
            <a:off x="4572000" y="1170125"/>
            <a:ext cx="4419600" cy="33146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This Article Assumptions </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multi-agent environment is modeled as a stochastic game in which other agents’ actions are observable, but not their rewards. </a:t>
            </a:r>
            <a:endParaRPr/>
          </a:p>
          <a:p>
            <a:pPr indent="-342900" lvl="0" marL="457200" rtl="0" algn="l">
              <a:spcBef>
                <a:spcPts val="0"/>
              </a:spcBef>
              <a:spcAft>
                <a:spcPts val="0"/>
              </a:spcAft>
              <a:buSzPts val="1800"/>
              <a:buChar char="●"/>
            </a:pPr>
            <a:r>
              <a:rPr lang="en-GB"/>
              <a:t>Other agents are assumed to learn, but the forms of their learning algorithms are unknown and their strategies may be asymptotically non-stationary. </a:t>
            </a:r>
            <a:endParaRPr/>
          </a:p>
          <a:p>
            <a:pPr indent="-342900" lvl="0" marL="457200" rtl="0" algn="l">
              <a:spcBef>
                <a:spcPts val="0"/>
              </a:spcBef>
              <a:spcAft>
                <a:spcPts val="0"/>
              </a:spcAft>
              <a:buSzPts val="1800"/>
              <a:buChar char="●"/>
            </a:pPr>
            <a:r>
              <a:rPr lang="en-GB"/>
              <a:t>During learning, it is proposed to estimate other agents’ current strategies from observation instead of game-theoretic analysis.</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 Learning</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1"/>
                </a:solidFill>
              </a:rPr>
              <a:t>Definition:</a:t>
            </a:r>
            <a:r>
              <a:rPr lang="en-GB" sz="1100">
                <a:solidFill>
                  <a:schemeClr val="dk1"/>
                </a:solidFill>
              </a:rPr>
              <a:t> A reinforcement learning technique used to find the optimal action-selection policy in a Markov Decision Process (MDP).</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Process Overview</a:t>
            </a:r>
            <a:endParaRPr b="1"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Observe State (s):</a:t>
            </a:r>
            <a:r>
              <a:rPr lang="en-GB" sz="1100">
                <a:solidFill>
                  <a:schemeClr val="dk1"/>
                </a:solidFill>
              </a:rPr>
              <a:t> Agent observes the current state.</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Choose Action (a):</a:t>
            </a:r>
            <a:r>
              <a:rPr lang="en-GB" sz="1100">
                <a:solidFill>
                  <a:schemeClr val="dk1"/>
                </a:solidFill>
              </a:rPr>
              <a:t> Agent selects a legal action based on current policy.</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Receive Reward (r) and Transition:</a:t>
            </a:r>
            <a:r>
              <a:rPr lang="en-GB" sz="1100">
                <a:solidFill>
                  <a:schemeClr val="dk1"/>
                </a:solidFill>
              </a:rPr>
              <a:t> Agent receives an immediate reward and moves to a new state (s′).</a:t>
            </a:r>
            <a:endParaRPr sz="1100">
              <a:solidFill>
                <a:schemeClr val="dk1"/>
              </a:solidFill>
            </a:endParaRPr>
          </a:p>
          <a:p>
            <a:pPr indent="0" lvl="0" marL="0" rtl="0" algn="l">
              <a:spcBef>
                <a:spcPts val="1200"/>
              </a:spcBef>
              <a:spcAft>
                <a:spcPts val="0"/>
              </a:spcAft>
              <a:buNone/>
            </a:pPr>
            <a:r>
              <a:rPr b="1" lang="en-GB" sz="1100">
                <a:solidFill>
                  <a:schemeClr val="dk1"/>
                </a:solidFill>
              </a:rPr>
              <a:t>Q-Learning Equation</a:t>
            </a:r>
            <a:endParaRPr b="1" sz="1100">
              <a:solidFill>
                <a:schemeClr val="dk1"/>
              </a:solidFill>
            </a:endParaRPr>
          </a:p>
          <a:p>
            <a:pPr indent="0" lvl="0" marL="0" rtl="0" algn="l">
              <a:spcBef>
                <a:spcPts val="1200"/>
              </a:spcBef>
              <a:spcAft>
                <a:spcPts val="0"/>
              </a:spcAft>
              <a:buNone/>
            </a:pPr>
            <a:r>
              <a:t/>
            </a:r>
            <a:endParaRPr b="1"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 </a:t>
            </a:r>
            <a:endParaRPr b="1"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Variables:</a:t>
            </a:r>
            <a:endParaRPr b="1" sz="1100">
              <a:solidFill>
                <a:schemeClr val="dk1"/>
              </a:solidFill>
            </a:endParaRPr>
          </a:p>
          <a:p>
            <a:pPr indent="-298450" lvl="0" marL="914400" rtl="0" algn="l">
              <a:spcBef>
                <a:spcPts val="0"/>
              </a:spcBef>
              <a:spcAft>
                <a:spcPts val="0"/>
              </a:spcAft>
              <a:buClr>
                <a:schemeClr val="dk1"/>
              </a:buClr>
              <a:buSzPts val="1100"/>
              <a:buChar char="●"/>
            </a:pPr>
            <a:r>
              <a:rPr lang="en-GB" sz="1100">
                <a:solidFill>
                  <a:schemeClr val="dk1"/>
                </a:solidFill>
              </a:rPr>
              <a:t>γ: Discount factor that balances immediate and future rewards.</a:t>
            </a:r>
            <a:endParaRPr sz="1100">
              <a:solidFill>
                <a:schemeClr val="dk1"/>
              </a:solidFill>
            </a:endParaRPr>
          </a:p>
          <a:p>
            <a:pPr indent="-298450" lvl="0" marL="914400" rtl="0" algn="l">
              <a:spcBef>
                <a:spcPts val="0"/>
              </a:spcBef>
              <a:spcAft>
                <a:spcPts val="0"/>
              </a:spcAft>
              <a:buClr>
                <a:schemeClr val="dk1"/>
              </a:buClr>
              <a:buSzPts val="1100"/>
              <a:buChar char="●"/>
            </a:pPr>
            <a:r>
              <a:rPr lang="en-GB" sz="1100">
                <a:solidFill>
                  <a:schemeClr val="dk1"/>
                </a:solidFill>
              </a:rPr>
              <a:t>α(t): Learning rate, adjusts the weight given to new information over time.</a:t>
            </a:r>
            <a:endParaRPr b="1"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88" name="Google Shape;88;p18" title="[0,0,0,&quot;https://www.codecogs.com/eqnedit.php?latex=%20%5CDelta%20Q(s%2C%20a)%20%3D%20%5Calpha(t)%20%5Cleft%5B%20r%20%2B%20%5Cgamma%20%5Cmax_b%20Q(s'%2C%20b)%20-%20Q(s%2C%20a)%20%5Cright%5D%20#0&quot;]"/>
          <p:cNvPicPr preferRelativeResize="0"/>
          <p:nvPr/>
        </p:nvPicPr>
        <p:blipFill>
          <a:blip r:embed="rId3">
            <a:alphaModFix/>
          </a:blip>
          <a:stretch>
            <a:fillRect/>
          </a:stretch>
        </p:blipFill>
        <p:spPr>
          <a:xfrm>
            <a:off x="1101600" y="2956725"/>
            <a:ext cx="5015799" cy="258700"/>
          </a:xfrm>
          <a:prstGeom prst="rect">
            <a:avLst/>
          </a:prstGeom>
          <a:noFill/>
          <a:ln>
            <a:noFill/>
          </a:ln>
        </p:spPr>
      </p:pic>
      <p:pic>
        <p:nvPicPr>
          <p:cNvPr id="89" name="Google Shape;89;p18"/>
          <p:cNvPicPr preferRelativeResize="0"/>
          <p:nvPr/>
        </p:nvPicPr>
        <p:blipFill>
          <a:blip r:embed="rId4">
            <a:alphaModFix/>
          </a:blip>
          <a:stretch>
            <a:fillRect/>
          </a:stretch>
        </p:blipFill>
        <p:spPr>
          <a:xfrm>
            <a:off x="6507725" y="2951163"/>
            <a:ext cx="2209995" cy="26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 Learning</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100">
                <a:solidFill>
                  <a:schemeClr val="dk1"/>
                </a:solidFill>
              </a:rPr>
              <a:t>Convergence Guarantee</a:t>
            </a:r>
            <a:endParaRPr b="1" sz="1100">
              <a:solidFill>
                <a:schemeClr val="dk1"/>
              </a:solidFill>
            </a:endParaRPr>
          </a:p>
          <a:p>
            <a:pPr indent="-298450" lvl="0" marL="457200" rtl="0" algn="l">
              <a:spcBef>
                <a:spcPts val="1200"/>
              </a:spcBef>
              <a:spcAft>
                <a:spcPts val="0"/>
              </a:spcAft>
              <a:buClr>
                <a:schemeClr val="dk1"/>
              </a:buClr>
              <a:buSzPts val="1100"/>
              <a:buChar char="●"/>
            </a:pPr>
            <a:r>
              <a:rPr i="1" lang="en-GB" sz="1100">
                <a:solidFill>
                  <a:schemeClr val="dk1"/>
                </a:solidFill>
              </a:rPr>
              <a:t>Optimal Value Function (Q):</a:t>
            </a:r>
            <a:r>
              <a:rPr lang="en-GB" sz="1100">
                <a:solidFill>
                  <a:schemeClr val="dk1"/>
                </a:solidFill>
              </a:rPr>
              <a:t>* Q-learning is guaranteed to converge to the optimal value function if a suitable exploration method is used.</a:t>
            </a:r>
            <a:endParaRPr sz="1100">
              <a:solidFill>
                <a:schemeClr val="dk1"/>
              </a:solidFill>
            </a:endParaRPr>
          </a:p>
          <a:p>
            <a:pPr indent="-298450" lvl="0" marL="457200" rtl="0" algn="l">
              <a:spcBef>
                <a:spcPts val="0"/>
              </a:spcBef>
              <a:spcAft>
                <a:spcPts val="0"/>
              </a:spcAft>
              <a:buClr>
                <a:schemeClr val="dk1"/>
              </a:buClr>
              <a:buSzPts val="1100"/>
              <a:buChar char="●"/>
            </a:pPr>
            <a:r>
              <a:rPr i="1" lang="en-GB" sz="1100">
                <a:solidFill>
                  <a:schemeClr val="dk1"/>
                </a:solidFill>
              </a:rPr>
              <a:t>Optimal Policy (π):</a:t>
            </a:r>
            <a:r>
              <a:rPr lang="en-GB" sz="1100">
                <a:solidFill>
                  <a:schemeClr val="dk1"/>
                </a:solidFill>
              </a:rPr>
              <a:t>* The greedy policy associated with Q* is optimal, guiding decisions at each state.</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96" name="Google Shape;96;p19"/>
          <p:cNvPicPr preferRelativeResize="0"/>
          <p:nvPr/>
        </p:nvPicPr>
        <p:blipFill rotWithShape="1">
          <a:blip r:embed="rId3">
            <a:alphaModFix/>
          </a:blip>
          <a:srcRect b="0" l="0" r="0" t="12118"/>
          <a:stretch/>
        </p:blipFill>
        <p:spPr>
          <a:xfrm>
            <a:off x="5472775" y="2710700"/>
            <a:ext cx="3671224" cy="2432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Stochastic Games in Multi-Agent Systems</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b="1" lang="en-GB" sz="1100">
                <a:solidFill>
                  <a:schemeClr val="dk1"/>
                </a:solidFill>
              </a:rPr>
              <a:t>Definition:</a:t>
            </a:r>
            <a:r>
              <a:rPr lang="en-GB" sz="1100">
                <a:solidFill>
                  <a:schemeClr val="dk1"/>
                </a:solidFill>
              </a:rPr>
              <a:t> An extension of Markov Decision Processes (MDPs) tailored for environments involving multiple agents.</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Key Characteristic:</a:t>
            </a:r>
            <a:r>
              <a:rPr lang="en-GB" sz="1100">
                <a:solidFill>
                  <a:schemeClr val="dk1"/>
                </a:solidFill>
              </a:rPr>
              <a:t> Each agent's payoffs and state transitions depend on the joint actions of all agents involved.</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103" name="Google Shape;103;p20"/>
          <p:cNvPicPr preferRelativeResize="0"/>
          <p:nvPr/>
        </p:nvPicPr>
        <p:blipFill>
          <a:blip r:embed="rId3">
            <a:alphaModFix/>
          </a:blip>
          <a:stretch>
            <a:fillRect/>
          </a:stretch>
        </p:blipFill>
        <p:spPr>
          <a:xfrm>
            <a:off x="0" y="1921666"/>
            <a:ext cx="9143999" cy="27005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nvSpPr>
        <p:spPr>
          <a:xfrm>
            <a:off x="60600" y="58200"/>
            <a:ext cx="9083400" cy="47640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dk1"/>
              </a:buClr>
              <a:buSzPts val="1000"/>
              <a:buAutoNum type="arabicPeriod"/>
            </a:pPr>
            <a:r>
              <a:rPr b="1" lang="en-GB" sz="1000">
                <a:solidFill>
                  <a:schemeClr val="dk1"/>
                </a:solidFill>
              </a:rPr>
              <a:t>Multi-agent generalization of an MDP (Markov Decision Process)</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This refers to extending the concept of an MDP to scenarios where multiple agents are involved, each making decisions.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GB" sz="1000">
                <a:solidFill>
                  <a:schemeClr val="dk1"/>
                </a:solidFill>
              </a:rPr>
              <a:t>Stochastic game</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A type of game where multiple agents choose actions in a probabilistic environment. The outcomes depend on the combination of actions chosen by all agents.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GB" sz="1000">
                <a:solidFill>
                  <a:schemeClr val="dk1"/>
                </a:solidFill>
              </a:rPr>
              <a:t>Action a_i</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The action chosen by agent i in a given state 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GB" sz="1000">
                <a:solidFill>
                  <a:schemeClr val="dk1"/>
                </a:solidFill>
              </a:rPr>
              <a:t>Payoffs r_i​</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The rewards or payoffs received by agent iii based on the actions taken by all agents and the resulting state transitions.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GB" sz="1000">
                <a:solidFill>
                  <a:schemeClr val="dk1"/>
                </a:solidFill>
              </a:rPr>
              <a:t>State s</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The current situation or configuration in which the agents find themselves, which may change based on their actions.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GB" sz="1000">
                <a:solidFill>
                  <a:schemeClr val="dk1"/>
                </a:solidFill>
              </a:rPr>
              <a:t>Matrix games</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A specific class of stochastic games where there is only one state (∣S∣=1), and the payoffs depend only on the joint actions of the agents.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GB" sz="1000">
                <a:solidFill>
                  <a:schemeClr val="dk1"/>
                </a:solidFill>
              </a:rPr>
              <a:t>Mixed strategy x_i</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A probabilistic approach where agent iii assigns probabilities to each possible action instead of choosing a single action. The probabilities sum to 1.</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GB" sz="1000">
                <a:solidFill>
                  <a:schemeClr val="dk1"/>
                </a:solidFill>
              </a:rPr>
              <a:t>Expected mixed strategy x_−i(s)</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The expected mixed strategies of all other agents (i.e., not including agent i) in state 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GB" sz="1000">
                <a:solidFill>
                  <a:schemeClr val="dk1"/>
                </a:solidFill>
              </a:rPr>
              <a:t>Legal actions Ni=Ni(s)</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The set of valid actions that agent i can take in state 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GB" sz="1000">
                <a:solidFill>
                  <a:schemeClr val="dk1"/>
                </a:solidFill>
              </a:rPr>
              <a:t>Continuous (Ni−1)-dimensional unit simplex</a:t>
            </a:r>
            <a:r>
              <a:rPr lang="en-GB"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There are N possible actions. There for the N_i-1 Unit simplex for the </a:t>
            </a:r>
            <a:r>
              <a:rPr lang="en-GB" sz="1000">
                <a:solidFill>
                  <a:schemeClr val="dk1"/>
                </a:solidFill>
              </a:rPr>
              <a:t>possibilities</a:t>
            </a:r>
            <a:r>
              <a:rPr lang="en-GB" sz="1000">
                <a:solidFill>
                  <a:schemeClr val="dk1"/>
                </a:solidFill>
              </a:rPr>
              <a:t> to choose each action.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A unit simplex in (Ni−1)-dimensional space is a generalization of a triangle (2-simplex) or a tetrahedron (3-simplex). It is a geometric figure where each vertex represents a pure strategy (100% probability on one action and 0% on others), and any point inside the simplex represents a mixed strategy (a combination of actions with certain probabilities). The sum of the probabilities is constrained to equal 1, which defines the simplex.</a:t>
            </a:r>
            <a:endParaRPr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